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1pPr>
    <a:lvl2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2pPr>
    <a:lvl3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3pPr>
    <a:lvl4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4pPr>
    <a:lvl5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5pPr>
    <a:lvl6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6pPr>
    <a:lvl7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7pPr>
    <a:lvl8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8pPr>
    <a:lvl9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inor">
          <a:srgbClr val="FFFFFF"/>
        </a:fontRef>
        <a:srgbClr val="FFFFFF"/>
      </a:tcTxStyle>
      <a:tcStyle>
        <a:tcBdr>
          <a:left>
            <a:ln w="12700" cap="flat">
              <a:solidFill>
                <a:srgbClr val="666699"/>
              </a:solidFill>
              <a:prstDash val="solid"/>
              <a:round/>
            </a:ln>
          </a:left>
          <a:right>
            <a:ln w="12700" cap="flat">
              <a:solidFill>
                <a:srgbClr val="666699"/>
              </a:solidFill>
              <a:prstDash val="solid"/>
              <a:round/>
            </a:ln>
          </a:right>
          <a:top>
            <a:ln w="12700" cap="flat">
              <a:solidFill>
                <a:srgbClr val="666699"/>
              </a:solidFill>
              <a:prstDash val="solid"/>
              <a:round/>
            </a:ln>
          </a:top>
          <a:bottom>
            <a:ln w="12700" cap="flat">
              <a:solidFill>
                <a:srgbClr val="666699"/>
              </a:solidFill>
              <a:prstDash val="solid"/>
              <a:round/>
            </a:ln>
          </a:bottom>
          <a:insideH>
            <a:ln w="12700" cap="flat">
              <a:solidFill>
                <a:srgbClr val="666699"/>
              </a:solidFill>
              <a:prstDash val="solid"/>
              <a:round/>
            </a:ln>
          </a:insideH>
          <a:insideV>
            <a:ln w="12700" cap="flat">
              <a:solidFill>
                <a:srgbClr val="666699"/>
              </a:solidFill>
              <a:prstDash val="solid"/>
              <a:round/>
            </a:ln>
          </a:insideV>
        </a:tcBdr>
        <a:fill>
          <a:solidFill>
            <a:srgbClr val="E4E4E4"/>
          </a:solidFill>
        </a:fill>
      </a:tcStyle>
    </a:wholeTbl>
    <a:band2H>
      <a:tcTxStyle/>
      <a:tcStyle>
        <a:tcBdr/>
        <a:fill>
          <a:solidFill>
            <a:schemeClr val="accent3">
              <a:lumOff val="38860"/>
            </a:schemeClr>
          </a:solidFill>
        </a:fill>
      </a:tcStyle>
    </a:band2H>
    <a:firstCol>
      <a:tcTxStyle b="on" i="off">
        <a:fontRef idx="minor">
          <a:srgbClr val="666699"/>
        </a:fontRef>
        <a:srgbClr val="666699"/>
      </a:tcTxStyle>
      <a:tcStyle>
        <a:tcBdr>
          <a:left>
            <a:ln w="12700" cap="flat">
              <a:solidFill>
                <a:srgbClr val="666699"/>
              </a:solidFill>
              <a:prstDash val="solid"/>
              <a:round/>
            </a:ln>
          </a:left>
          <a:right>
            <a:ln w="12700" cap="flat">
              <a:solidFill>
                <a:srgbClr val="666699"/>
              </a:solidFill>
              <a:prstDash val="solid"/>
              <a:round/>
            </a:ln>
          </a:right>
          <a:top>
            <a:ln w="12700" cap="flat">
              <a:solidFill>
                <a:srgbClr val="666699"/>
              </a:solidFill>
              <a:prstDash val="solid"/>
              <a:round/>
            </a:ln>
          </a:top>
          <a:bottom>
            <a:ln w="12700" cap="flat">
              <a:solidFill>
                <a:srgbClr val="666699"/>
              </a:solidFill>
              <a:prstDash val="solid"/>
              <a:round/>
            </a:ln>
          </a:bottom>
          <a:insideH>
            <a:ln w="12700" cap="flat">
              <a:solidFill>
                <a:srgbClr val="666699"/>
              </a:solidFill>
              <a:prstDash val="solid"/>
              <a:round/>
            </a:ln>
          </a:insideH>
          <a:insideV>
            <a:ln w="12700" cap="flat">
              <a:solidFill>
                <a:srgbClr val="666699"/>
              </a:solidFill>
              <a:prstDash val="solid"/>
              <a:round/>
            </a:ln>
          </a:insideV>
        </a:tcBdr>
        <a:fill>
          <a:solidFill>
            <a:schemeClr val="accent1"/>
          </a:solidFill>
        </a:fill>
      </a:tcStyle>
    </a:firstCol>
    <a:lastRow>
      <a:tcTxStyle b="on" i="off">
        <a:fontRef idx="minor">
          <a:srgbClr val="666699"/>
        </a:fontRef>
        <a:srgbClr val="666699"/>
      </a:tcTxStyle>
      <a:tcStyle>
        <a:tcBdr>
          <a:left>
            <a:ln w="12700" cap="flat">
              <a:solidFill>
                <a:srgbClr val="666699"/>
              </a:solidFill>
              <a:prstDash val="solid"/>
              <a:round/>
            </a:ln>
          </a:left>
          <a:right>
            <a:ln w="12700" cap="flat">
              <a:solidFill>
                <a:srgbClr val="666699"/>
              </a:solidFill>
              <a:prstDash val="solid"/>
              <a:round/>
            </a:ln>
          </a:right>
          <a:top>
            <a:ln w="38100" cap="flat">
              <a:solidFill>
                <a:srgbClr val="666699"/>
              </a:solidFill>
              <a:prstDash val="solid"/>
              <a:round/>
            </a:ln>
          </a:top>
          <a:bottom>
            <a:ln w="12700" cap="flat">
              <a:solidFill>
                <a:srgbClr val="666699"/>
              </a:solidFill>
              <a:prstDash val="solid"/>
              <a:round/>
            </a:ln>
          </a:bottom>
          <a:insideH>
            <a:ln w="12700" cap="flat">
              <a:solidFill>
                <a:srgbClr val="666699"/>
              </a:solidFill>
              <a:prstDash val="solid"/>
              <a:round/>
            </a:ln>
          </a:insideH>
          <a:insideV>
            <a:ln w="12700" cap="flat">
              <a:solidFill>
                <a:srgbClr val="666699"/>
              </a:solidFill>
              <a:prstDash val="solid"/>
              <a:round/>
            </a:ln>
          </a:insideV>
        </a:tcBdr>
        <a:fill>
          <a:solidFill>
            <a:schemeClr val="accent1"/>
          </a:solidFill>
        </a:fill>
      </a:tcStyle>
    </a:lastRow>
    <a:firstRow>
      <a:tcTxStyle b="on" i="off">
        <a:fontRef idx="minor">
          <a:srgbClr val="666699"/>
        </a:fontRef>
        <a:srgbClr val="666699"/>
      </a:tcTxStyle>
      <a:tcStyle>
        <a:tcBdr>
          <a:left>
            <a:ln w="12700" cap="flat">
              <a:solidFill>
                <a:srgbClr val="666699"/>
              </a:solidFill>
              <a:prstDash val="solid"/>
              <a:round/>
            </a:ln>
          </a:left>
          <a:right>
            <a:ln w="12700" cap="flat">
              <a:solidFill>
                <a:srgbClr val="666699"/>
              </a:solidFill>
              <a:prstDash val="solid"/>
              <a:round/>
            </a:ln>
          </a:right>
          <a:top>
            <a:ln w="12700" cap="flat">
              <a:solidFill>
                <a:srgbClr val="666699"/>
              </a:solidFill>
              <a:prstDash val="solid"/>
              <a:round/>
            </a:ln>
          </a:top>
          <a:bottom>
            <a:ln w="38100" cap="flat">
              <a:solidFill>
                <a:srgbClr val="666699"/>
              </a:solidFill>
              <a:prstDash val="solid"/>
              <a:round/>
            </a:ln>
          </a:bottom>
          <a:insideH>
            <a:ln w="12700" cap="flat">
              <a:solidFill>
                <a:srgbClr val="666699"/>
              </a:solidFill>
              <a:prstDash val="solid"/>
              <a:round/>
            </a:ln>
          </a:insideH>
          <a:insideV>
            <a:ln w="12700" cap="flat">
              <a:solidFill>
                <a:srgbClr val="666699"/>
              </a:solidFill>
              <a:prstDash val="solid"/>
              <a:round/>
            </a:ln>
          </a:insideV>
        </a:tcBdr>
        <a:fill>
          <a:solidFill>
            <a:schemeClr val="accent1"/>
          </a:solidFill>
        </a:fill>
      </a:tcStyle>
    </a:firstRow>
  </a:tblStyle>
  <a:tblStyle styleId="{C7B018BB-80A7-4F77-B60F-C8B233D01FF8}"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4E4"/>
          </a:solidFill>
        </a:fill>
      </a:tcStyle>
    </a:wholeTbl>
    <a:band2H>
      <a:tcTxStyle/>
      <a:tcStyle>
        <a:tcBdr/>
        <a:fill>
          <a:solidFill>
            <a:schemeClr val="accent3">
              <a:lumOff val="38860"/>
            </a:schemeClr>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2">
              <a:lumOff val="2058"/>
            </a:schemeClr>
          </a:solidFill>
        </a:fill>
      </a:tcStyle>
    </a:wholeTbl>
    <a:band2H>
      <a:tcTxStyle/>
      <a:tcStyle>
        <a:tcBdr/>
        <a:fill>
          <a:solidFill>
            <a:srgbClr val="F7F7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3"/>
  </p:normalViewPr>
  <p:slideViewPr>
    <p:cSldViewPr snapToGrid="0" snapToObjects="1">
      <p:cViewPr varScale="1">
        <p:scale>
          <a:sx n="112" d="100"/>
          <a:sy n="112" d="100"/>
        </p:scale>
        <p:origin x="20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a:endParaRPr/>
          </a:p>
        </p:txBody>
      </p:sp>
      <p:sp>
        <p:nvSpPr>
          <p:cNvPr id="70" name="Shape 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21457" latinLnBrk="0">
      <a:lnSpc>
        <a:spcPct val="117999"/>
      </a:lnSpc>
      <a:defRPr sz="1500">
        <a:latin typeface="+mn-lt"/>
        <a:ea typeface="+mn-ea"/>
        <a:cs typeface="+mn-cs"/>
        <a:sym typeface="Helvetica Neue"/>
      </a:defRPr>
    </a:lvl1pPr>
    <a:lvl2pPr indent="228600" defTabSz="321457" latinLnBrk="0">
      <a:lnSpc>
        <a:spcPct val="117999"/>
      </a:lnSpc>
      <a:defRPr sz="1500">
        <a:latin typeface="+mn-lt"/>
        <a:ea typeface="+mn-ea"/>
        <a:cs typeface="+mn-cs"/>
        <a:sym typeface="Helvetica Neue"/>
      </a:defRPr>
    </a:lvl2pPr>
    <a:lvl3pPr indent="457200" defTabSz="321457" latinLnBrk="0">
      <a:lnSpc>
        <a:spcPct val="117999"/>
      </a:lnSpc>
      <a:defRPr sz="1500">
        <a:latin typeface="+mn-lt"/>
        <a:ea typeface="+mn-ea"/>
        <a:cs typeface="+mn-cs"/>
        <a:sym typeface="Helvetica Neue"/>
      </a:defRPr>
    </a:lvl3pPr>
    <a:lvl4pPr indent="685800" defTabSz="321457" latinLnBrk="0">
      <a:lnSpc>
        <a:spcPct val="117999"/>
      </a:lnSpc>
      <a:defRPr sz="1500">
        <a:latin typeface="+mn-lt"/>
        <a:ea typeface="+mn-ea"/>
        <a:cs typeface="+mn-cs"/>
        <a:sym typeface="Helvetica Neue"/>
      </a:defRPr>
    </a:lvl4pPr>
    <a:lvl5pPr indent="914400" defTabSz="321457" latinLnBrk="0">
      <a:lnSpc>
        <a:spcPct val="117999"/>
      </a:lnSpc>
      <a:defRPr sz="1500">
        <a:latin typeface="+mn-lt"/>
        <a:ea typeface="+mn-ea"/>
        <a:cs typeface="+mn-cs"/>
        <a:sym typeface="Helvetica Neue"/>
      </a:defRPr>
    </a:lvl5pPr>
    <a:lvl6pPr indent="1143000" defTabSz="321457" latinLnBrk="0">
      <a:lnSpc>
        <a:spcPct val="117999"/>
      </a:lnSpc>
      <a:defRPr sz="1500">
        <a:latin typeface="+mn-lt"/>
        <a:ea typeface="+mn-ea"/>
        <a:cs typeface="+mn-cs"/>
        <a:sym typeface="Helvetica Neue"/>
      </a:defRPr>
    </a:lvl6pPr>
    <a:lvl7pPr indent="1371600" defTabSz="321457" latinLnBrk="0">
      <a:lnSpc>
        <a:spcPct val="117999"/>
      </a:lnSpc>
      <a:defRPr sz="1500">
        <a:latin typeface="+mn-lt"/>
        <a:ea typeface="+mn-ea"/>
        <a:cs typeface="+mn-cs"/>
        <a:sym typeface="Helvetica Neue"/>
      </a:defRPr>
    </a:lvl7pPr>
    <a:lvl8pPr indent="1600200" defTabSz="321457" latinLnBrk="0">
      <a:lnSpc>
        <a:spcPct val="117999"/>
      </a:lnSpc>
      <a:defRPr sz="1500">
        <a:latin typeface="+mn-lt"/>
        <a:ea typeface="+mn-ea"/>
        <a:cs typeface="+mn-cs"/>
        <a:sym typeface="Helvetica Neue"/>
      </a:defRPr>
    </a:lvl8pPr>
    <a:lvl9pPr indent="1828800" defTabSz="321457" latinLnBrk="0">
      <a:lnSpc>
        <a:spcPct val="117999"/>
      </a:lnSpc>
      <a:defRPr sz="15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olo e contenuto">
    <p:spTree>
      <p:nvGrpSpPr>
        <p:cNvPr id="1" name=""/>
        <p:cNvGrpSpPr/>
        <p:nvPr/>
      </p:nvGrpSpPr>
      <p:grpSpPr>
        <a:xfrm>
          <a:off x="0" y="0"/>
          <a:ext cx="0" cy="0"/>
          <a:chOff x="0" y="0"/>
          <a:chExt cx="0" cy="0"/>
        </a:xfrm>
      </p:grpSpPr>
      <p:sp>
        <p:nvSpPr>
          <p:cNvPr id="13" name="Titolo Testo"/>
          <p:cNvSpPr txBox="1">
            <a:spLocks noGrp="1"/>
          </p:cNvSpPr>
          <p:nvPr>
            <p:ph type="title"/>
          </p:nvPr>
        </p:nvSpPr>
        <p:spPr>
          <a:prstGeom prst="rect">
            <a:avLst/>
          </a:prstGeom>
        </p:spPr>
        <p:txBody>
          <a:bodyPr/>
          <a:lstStyle/>
          <a:p>
            <a:r>
              <a:t>Titolo Testo</a:t>
            </a:r>
          </a:p>
        </p:txBody>
      </p:sp>
      <p:sp>
        <p:nvSpPr>
          <p:cNvPr id="14" name="Corpo livello uno…"/>
          <p:cNvSpPr txBox="1">
            <a:spLocks noGrp="1"/>
          </p:cNvSpPr>
          <p:nvPr>
            <p:ph type="body" idx="1"/>
          </p:nvPr>
        </p:nvSpPr>
        <p:spPr>
          <a:prstGeom prst="rect">
            <a:avLst/>
          </a:prstGeom>
        </p:spPr>
        <p:txBody>
          <a:bodyPr/>
          <a:lstStyle/>
          <a:p>
            <a:r>
              <a:t>Corpo livello uno</a:t>
            </a:r>
          </a:p>
          <a:p>
            <a:pPr lvl="1"/>
            <a:r>
              <a:t>Corpo livello due</a:t>
            </a:r>
          </a:p>
          <a:p>
            <a:pPr lvl="2"/>
            <a:r>
              <a:t>Corpo livello tre</a:t>
            </a:r>
          </a:p>
          <a:p>
            <a:pPr lvl="3"/>
            <a:r>
              <a:t>Corpo livello quattro</a:t>
            </a:r>
          </a:p>
          <a:p>
            <a:pPr lvl="4"/>
            <a:r>
              <a:t>Corpo livello cinque</a:t>
            </a:r>
          </a:p>
        </p:txBody>
      </p:sp>
      <p:sp>
        <p:nvSpPr>
          <p:cNvPr id="15" name="Numero diapositiva"/>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olo e contenuto">
    <p:spTree>
      <p:nvGrpSpPr>
        <p:cNvPr id="1" name=""/>
        <p:cNvGrpSpPr/>
        <p:nvPr/>
      </p:nvGrpSpPr>
      <p:grpSpPr>
        <a:xfrm>
          <a:off x="0" y="0"/>
          <a:ext cx="0" cy="0"/>
          <a:chOff x="0" y="0"/>
          <a:chExt cx="0" cy="0"/>
        </a:xfrm>
      </p:grpSpPr>
      <p:sp>
        <p:nvSpPr>
          <p:cNvPr id="22" name="Rettangolo 7"/>
          <p:cNvSpPr/>
          <p:nvPr/>
        </p:nvSpPr>
        <p:spPr>
          <a:xfrm>
            <a:off x="6580261" y="6173408"/>
            <a:ext cx="2411762" cy="548682"/>
          </a:xfrm>
          <a:prstGeom prst="rect">
            <a:avLst/>
          </a:prstGeom>
          <a:solidFill>
            <a:srgbClr val="BD2B0B"/>
          </a:solidFill>
          <a:ln w="12700">
            <a:miter lim="400000"/>
          </a:ln>
        </p:spPr>
        <p:txBody>
          <a:bodyPr lIns="45718" tIns="45718" rIns="45718" bIns="45718" anchor="ctr"/>
          <a:lstStyle/>
          <a:p>
            <a:pPr defTabSz="410749">
              <a:defRPr sz="2400">
                <a:latin typeface="Futura Bold"/>
                <a:ea typeface="Futura Bold"/>
                <a:cs typeface="Futura Bold"/>
                <a:sym typeface="Futura Bold"/>
              </a:defRPr>
            </a:pPr>
            <a:endParaRPr/>
          </a:p>
        </p:txBody>
      </p:sp>
      <p:pic>
        <p:nvPicPr>
          <p:cNvPr id="23" name="Immagine 8" descr="Immagine 8"/>
          <p:cNvPicPr>
            <a:picLocks noChangeAspect="1"/>
          </p:cNvPicPr>
          <p:nvPr/>
        </p:nvPicPr>
        <p:blipFill>
          <a:blip r:embed="rId2"/>
          <a:srcRect t="3326"/>
          <a:stretch>
            <a:fillRect/>
          </a:stretch>
        </p:blipFill>
        <p:spPr>
          <a:xfrm>
            <a:off x="6782010" y="6182112"/>
            <a:ext cx="2008264" cy="531274"/>
          </a:xfrm>
          <a:prstGeom prst="rect">
            <a:avLst/>
          </a:prstGeom>
          <a:ln w="12700">
            <a:miter lim="400000"/>
          </a:ln>
        </p:spPr>
      </p:pic>
      <p:sp>
        <p:nvSpPr>
          <p:cNvPr id="24" name="Titolo Testo"/>
          <p:cNvSpPr txBox="1">
            <a:spLocks noGrp="1"/>
          </p:cNvSpPr>
          <p:nvPr>
            <p:ph type="title"/>
          </p:nvPr>
        </p:nvSpPr>
        <p:spPr>
          <a:prstGeom prst="rect">
            <a:avLst/>
          </a:prstGeom>
        </p:spPr>
        <p:txBody>
          <a:bodyPr/>
          <a:lstStyle>
            <a:lvl1pPr>
              <a:defRPr>
                <a:latin typeface="Calibri"/>
                <a:ea typeface="Calibri"/>
                <a:cs typeface="Calibri"/>
                <a:sym typeface="Calibri"/>
              </a:defRPr>
            </a:lvl1pPr>
          </a:lstStyle>
          <a:p>
            <a:r>
              <a:t>Titolo Testo</a:t>
            </a:r>
          </a:p>
        </p:txBody>
      </p:sp>
      <p:sp>
        <p:nvSpPr>
          <p:cNvPr id="25" name="Corpo livello uno…"/>
          <p:cNvSpPr txBox="1">
            <a:spLocks noGrp="1"/>
          </p:cNvSpPr>
          <p:nvPr>
            <p:ph type="body" idx="1"/>
          </p:nvPr>
        </p:nvSpPr>
        <p:spPr>
          <a:xfrm>
            <a:off x="685800" y="1219200"/>
            <a:ext cx="8229600" cy="4876802"/>
          </a:xfrm>
          <a:prstGeom prst="rect">
            <a:avLst/>
          </a:prstGeom>
        </p:spPr>
        <p:txBody>
          <a:bodyPr/>
          <a:lstStyle>
            <a:lvl2pPr indent="-333357"/>
            <a:lvl3pPr>
              <a:buChar char="•"/>
            </a:lvl3pPr>
            <a:lvl4pPr marL="1691552"/>
            <a:lvl5pPr indent="-320022"/>
          </a:lstStyle>
          <a:p>
            <a:r>
              <a:t>Corpo livello uno</a:t>
            </a:r>
          </a:p>
          <a:p>
            <a:pPr lvl="1"/>
            <a:r>
              <a:t>Corpo livello due</a:t>
            </a:r>
          </a:p>
          <a:p>
            <a:pPr lvl="2"/>
            <a:r>
              <a:t>Corpo livello tre</a:t>
            </a:r>
          </a:p>
          <a:p>
            <a:pPr lvl="3"/>
            <a:r>
              <a:t>Corpo livello quattro</a:t>
            </a:r>
          </a:p>
          <a:p>
            <a:pPr lvl="4"/>
            <a:r>
              <a:t>Corpo livello cinque</a:t>
            </a:r>
          </a:p>
        </p:txBody>
      </p:sp>
      <p:sp>
        <p:nvSpPr>
          <p:cNvPr id="26" name="Numero diapositiva"/>
          <p:cNvSpPr txBox="1">
            <a:spLocks noGrp="1"/>
          </p:cNvSpPr>
          <p:nvPr>
            <p:ph type="sldNum" sz="quarter" idx="2"/>
          </p:nvPr>
        </p:nvSpPr>
        <p:spPr>
          <a:xfrm>
            <a:off x="6279593" y="6217591"/>
            <a:ext cx="273607" cy="277519"/>
          </a:xfrm>
          <a:prstGeom prst="rect">
            <a:avLst/>
          </a:prstGeom>
        </p:spPr>
        <p:txBody>
          <a:bodyPr lIns="45718" tIns="45718" rIns="45718" bIns="45718"/>
          <a:lstStyle>
            <a:lvl1pPr defTabSz="410749"/>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Layout COPERTINA">
    <p:spTree>
      <p:nvGrpSpPr>
        <p:cNvPr id="1" name=""/>
        <p:cNvGrpSpPr/>
        <p:nvPr/>
      </p:nvGrpSpPr>
      <p:grpSpPr>
        <a:xfrm>
          <a:off x="0" y="0"/>
          <a:ext cx="0" cy="0"/>
          <a:chOff x="0" y="0"/>
          <a:chExt cx="0" cy="0"/>
        </a:xfrm>
      </p:grpSpPr>
      <p:sp>
        <p:nvSpPr>
          <p:cNvPr id="33" name="Rettangolo 8"/>
          <p:cNvSpPr/>
          <p:nvPr/>
        </p:nvSpPr>
        <p:spPr>
          <a:xfrm>
            <a:off x="0" y="0"/>
            <a:ext cx="9144000" cy="6858000"/>
          </a:xfrm>
          <a:prstGeom prst="rect">
            <a:avLst/>
          </a:prstGeom>
          <a:solidFill>
            <a:srgbClr val="BD2B0B"/>
          </a:solidFill>
          <a:ln w="12700">
            <a:miter lim="400000"/>
          </a:ln>
        </p:spPr>
        <p:txBody>
          <a:bodyPr lIns="45718" tIns="45718" rIns="45718" bIns="45718" anchor="ctr"/>
          <a:lstStyle/>
          <a:p>
            <a:pPr>
              <a:defRPr>
                <a:latin typeface="Calibri"/>
                <a:ea typeface="Calibri"/>
                <a:cs typeface="Calibri"/>
                <a:sym typeface="Calibri"/>
              </a:defRPr>
            </a:pPr>
            <a:endParaRPr/>
          </a:p>
        </p:txBody>
      </p:sp>
      <p:pic>
        <p:nvPicPr>
          <p:cNvPr id="34" name="Immagine 9" descr="Immagine 9"/>
          <p:cNvPicPr>
            <a:picLocks noChangeAspect="1"/>
          </p:cNvPicPr>
          <p:nvPr/>
        </p:nvPicPr>
        <p:blipFill>
          <a:blip r:embed="rId2"/>
          <a:stretch>
            <a:fillRect/>
          </a:stretch>
        </p:blipFill>
        <p:spPr>
          <a:xfrm>
            <a:off x="251519" y="1556791"/>
            <a:ext cx="2808313" cy="2808313"/>
          </a:xfrm>
          <a:prstGeom prst="rect">
            <a:avLst/>
          </a:prstGeom>
          <a:ln w="12700">
            <a:miter lim="400000"/>
          </a:ln>
        </p:spPr>
      </p:pic>
      <p:sp>
        <p:nvSpPr>
          <p:cNvPr id="35" name="Connettore 1 11"/>
          <p:cNvSpPr/>
          <p:nvPr/>
        </p:nvSpPr>
        <p:spPr>
          <a:xfrm flipH="1">
            <a:off x="3275855" y="188640"/>
            <a:ext cx="1" cy="6408713"/>
          </a:xfrm>
          <a:prstGeom prst="line">
            <a:avLst/>
          </a:prstGeom>
          <a:ln>
            <a:solidFill>
              <a:srgbClr val="FFFFFF"/>
            </a:solidFill>
          </a:ln>
        </p:spPr>
        <p:txBody>
          <a:bodyPr lIns="45718" tIns="45718" rIns="45718" bIns="45718"/>
          <a:lstStyle/>
          <a:p>
            <a:endParaRPr/>
          </a:p>
        </p:txBody>
      </p:sp>
      <p:sp>
        <p:nvSpPr>
          <p:cNvPr id="36" name="Titolo Testo"/>
          <p:cNvSpPr txBox="1">
            <a:spLocks noGrp="1"/>
          </p:cNvSpPr>
          <p:nvPr>
            <p:ph type="title"/>
          </p:nvPr>
        </p:nvSpPr>
        <p:spPr>
          <a:xfrm>
            <a:off x="3563887" y="552722"/>
            <a:ext cx="5185024" cy="4532462"/>
          </a:xfrm>
          <a:prstGeom prst="rect">
            <a:avLst/>
          </a:prstGeom>
        </p:spPr>
        <p:txBody>
          <a:bodyPr lIns="45719" tIns="45719" rIns="45719" bIns="45719"/>
          <a:lstStyle>
            <a:lvl1pPr>
              <a:lnSpc>
                <a:spcPct val="100000"/>
              </a:lnSpc>
              <a:defRPr sz="4000">
                <a:solidFill>
                  <a:srgbClr val="FFFFFF"/>
                </a:solidFill>
                <a:latin typeface="Century Gothic"/>
                <a:ea typeface="Century Gothic"/>
                <a:cs typeface="Century Gothic"/>
                <a:sym typeface="Century Gothic"/>
              </a:defRPr>
            </a:lvl1pPr>
          </a:lstStyle>
          <a:p>
            <a:r>
              <a:t>Titolo Testo</a:t>
            </a:r>
          </a:p>
        </p:txBody>
      </p:sp>
      <p:sp>
        <p:nvSpPr>
          <p:cNvPr id="37" name="Corpo livello uno…"/>
          <p:cNvSpPr txBox="1">
            <a:spLocks noGrp="1"/>
          </p:cNvSpPr>
          <p:nvPr>
            <p:ph type="body" sz="quarter" idx="1" hasCustomPrompt="1"/>
          </p:nvPr>
        </p:nvSpPr>
        <p:spPr>
          <a:xfrm>
            <a:off x="3563937" y="5379813"/>
            <a:ext cx="5256213" cy="425451"/>
          </a:xfrm>
          <a:prstGeom prst="rect">
            <a:avLst/>
          </a:prstGeom>
        </p:spPr>
        <p:txBody>
          <a:bodyPr lIns="45719" tIns="45719" rIns="45719" bIns="45719"/>
          <a:lstStyle>
            <a:lvl1pPr>
              <a:spcBef>
                <a:spcPts val="500"/>
              </a:spcBef>
              <a:defRPr sz="2400" b="1">
                <a:solidFill>
                  <a:srgbClr val="FFFFFF"/>
                </a:solidFill>
                <a:latin typeface="Century Gothic"/>
                <a:ea typeface="Century Gothic"/>
                <a:cs typeface="Century Gothic"/>
                <a:sym typeface="Century Gothic"/>
              </a:defRPr>
            </a:lvl1pPr>
            <a:lvl2pPr marL="702128" indent="-244928">
              <a:spcBef>
                <a:spcPts val="500"/>
              </a:spcBef>
              <a:buSzPct val="100000"/>
              <a:buChar char="–"/>
              <a:defRPr sz="2400" b="1">
                <a:solidFill>
                  <a:srgbClr val="FFFFFF"/>
                </a:solidFill>
                <a:latin typeface="Century Gothic"/>
                <a:ea typeface="Century Gothic"/>
                <a:cs typeface="Century Gothic"/>
                <a:sym typeface="Century Gothic"/>
              </a:defRPr>
            </a:lvl2pPr>
            <a:lvl3pPr marL="1143000" indent="-228600">
              <a:spcBef>
                <a:spcPts val="500"/>
              </a:spcBef>
              <a:buSzPct val="100000"/>
              <a:buChar char="•"/>
              <a:defRPr sz="2400" b="1">
                <a:solidFill>
                  <a:srgbClr val="FFFFFF"/>
                </a:solidFill>
                <a:latin typeface="Century Gothic"/>
                <a:ea typeface="Century Gothic"/>
                <a:cs typeface="Century Gothic"/>
                <a:sym typeface="Century Gothic"/>
              </a:defRPr>
            </a:lvl3pPr>
            <a:lvl4pPr marL="1645920" indent="-274320">
              <a:spcBef>
                <a:spcPts val="500"/>
              </a:spcBef>
              <a:buChar char="–"/>
              <a:defRPr sz="2400" b="1">
                <a:solidFill>
                  <a:srgbClr val="FFFFFF"/>
                </a:solidFill>
                <a:latin typeface="Century Gothic"/>
                <a:ea typeface="Century Gothic"/>
                <a:cs typeface="Century Gothic"/>
                <a:sym typeface="Century Gothic"/>
              </a:defRPr>
            </a:lvl4pPr>
            <a:lvl5pPr marL="2103120" indent="-274320">
              <a:spcBef>
                <a:spcPts val="500"/>
              </a:spcBef>
              <a:buChar char="»"/>
              <a:defRPr sz="2400" b="1">
                <a:solidFill>
                  <a:srgbClr val="FFFFFF"/>
                </a:solidFill>
                <a:latin typeface="Century Gothic"/>
                <a:ea typeface="Century Gothic"/>
                <a:cs typeface="Century Gothic"/>
                <a:sym typeface="Century Gothic"/>
              </a:defRPr>
            </a:lvl5pPr>
          </a:lstStyle>
          <a:p>
            <a:r>
              <a:t>Nome Cognome</a:t>
            </a:r>
          </a:p>
          <a:p>
            <a:pPr lvl="1"/>
            <a:endParaRPr/>
          </a:p>
          <a:p>
            <a:pPr lvl="2"/>
            <a:endParaRPr/>
          </a:p>
          <a:p>
            <a:pPr lvl="3"/>
            <a:endParaRPr/>
          </a:p>
          <a:p>
            <a:pPr lvl="4"/>
            <a:endParaRPr/>
          </a:p>
        </p:txBody>
      </p:sp>
      <p:sp>
        <p:nvSpPr>
          <p:cNvPr id="38" name="Segnaposto testo 7"/>
          <p:cNvSpPr>
            <a:spLocks noGrp="1"/>
          </p:cNvSpPr>
          <p:nvPr>
            <p:ph type="body" sz="quarter" idx="13" hasCustomPrompt="1"/>
          </p:nvPr>
        </p:nvSpPr>
        <p:spPr>
          <a:xfrm>
            <a:off x="3563937" y="5877941"/>
            <a:ext cx="5329238" cy="791420"/>
          </a:xfrm>
          <a:prstGeom prst="rect">
            <a:avLst/>
          </a:prstGeom>
        </p:spPr>
        <p:txBody>
          <a:bodyPr lIns="45719" tIns="45719" rIns="45719" bIns="45719"/>
          <a:lstStyle>
            <a:lvl1pPr>
              <a:spcBef>
                <a:spcPts val="400"/>
              </a:spcBef>
              <a:defRPr sz="2000">
                <a:solidFill>
                  <a:srgbClr val="FFFFFF"/>
                </a:solidFill>
                <a:latin typeface="Century Gothic"/>
                <a:ea typeface="Century Gothic"/>
                <a:cs typeface="Century Gothic"/>
                <a:sym typeface="Century Gothic"/>
              </a:defRPr>
            </a:lvl1pPr>
          </a:lstStyle>
          <a:p>
            <a:r>
              <a:t>Dipartimento/Struttura xxxxxx xxxxxxxxxxxx xxxxxxxx xxxxx xxxxxxxxxxxxxxxxxxx xxxxx</a:t>
            </a:r>
          </a:p>
        </p:txBody>
      </p:sp>
      <p:sp>
        <p:nvSpPr>
          <p:cNvPr id="39" name="Numero diapositiva"/>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Layout COPERTINA">
    <p:spTree>
      <p:nvGrpSpPr>
        <p:cNvPr id="1" name=""/>
        <p:cNvGrpSpPr/>
        <p:nvPr/>
      </p:nvGrpSpPr>
      <p:grpSpPr>
        <a:xfrm>
          <a:off x="0" y="0"/>
          <a:ext cx="0" cy="0"/>
          <a:chOff x="0" y="0"/>
          <a:chExt cx="0" cy="0"/>
        </a:xfrm>
      </p:grpSpPr>
      <p:sp>
        <p:nvSpPr>
          <p:cNvPr id="46" name="Rettangolo 8"/>
          <p:cNvSpPr/>
          <p:nvPr/>
        </p:nvSpPr>
        <p:spPr>
          <a:xfrm>
            <a:off x="0" y="0"/>
            <a:ext cx="9144000" cy="6858000"/>
          </a:xfrm>
          <a:prstGeom prst="rect">
            <a:avLst/>
          </a:prstGeom>
          <a:solidFill>
            <a:srgbClr val="BD2B0B"/>
          </a:solidFill>
          <a:ln w="12700">
            <a:miter lim="400000"/>
          </a:ln>
        </p:spPr>
        <p:txBody>
          <a:bodyPr lIns="45718" tIns="45718" rIns="45718" bIns="45718" anchor="ctr"/>
          <a:lstStyle/>
          <a:p>
            <a:pPr>
              <a:defRPr>
                <a:latin typeface="Calibri"/>
                <a:ea typeface="Calibri"/>
                <a:cs typeface="Calibri"/>
                <a:sym typeface="Calibri"/>
              </a:defRPr>
            </a:pPr>
            <a:endParaRPr/>
          </a:p>
        </p:txBody>
      </p:sp>
      <p:pic>
        <p:nvPicPr>
          <p:cNvPr id="47" name="Immagine 9" descr="Immagine 9"/>
          <p:cNvPicPr>
            <a:picLocks noChangeAspect="1"/>
          </p:cNvPicPr>
          <p:nvPr/>
        </p:nvPicPr>
        <p:blipFill>
          <a:blip r:embed="rId2"/>
          <a:stretch>
            <a:fillRect/>
          </a:stretch>
        </p:blipFill>
        <p:spPr>
          <a:xfrm>
            <a:off x="251519" y="1556791"/>
            <a:ext cx="2808313" cy="2808313"/>
          </a:xfrm>
          <a:prstGeom prst="rect">
            <a:avLst/>
          </a:prstGeom>
          <a:ln w="12700">
            <a:miter lim="400000"/>
          </a:ln>
        </p:spPr>
      </p:pic>
      <p:sp>
        <p:nvSpPr>
          <p:cNvPr id="48" name="Connettore 1 11"/>
          <p:cNvSpPr/>
          <p:nvPr/>
        </p:nvSpPr>
        <p:spPr>
          <a:xfrm flipH="1">
            <a:off x="3275855" y="188640"/>
            <a:ext cx="1" cy="6408713"/>
          </a:xfrm>
          <a:prstGeom prst="line">
            <a:avLst/>
          </a:prstGeom>
          <a:ln>
            <a:solidFill>
              <a:srgbClr val="FFFFFF"/>
            </a:solidFill>
          </a:ln>
        </p:spPr>
        <p:txBody>
          <a:bodyPr lIns="45718" tIns="45718" rIns="45718" bIns="45718"/>
          <a:lstStyle/>
          <a:p>
            <a:endParaRPr/>
          </a:p>
        </p:txBody>
      </p:sp>
      <p:sp>
        <p:nvSpPr>
          <p:cNvPr id="49" name="Titolo Testo"/>
          <p:cNvSpPr txBox="1">
            <a:spLocks noGrp="1"/>
          </p:cNvSpPr>
          <p:nvPr>
            <p:ph type="title"/>
          </p:nvPr>
        </p:nvSpPr>
        <p:spPr>
          <a:xfrm>
            <a:off x="3563887" y="552722"/>
            <a:ext cx="5185024" cy="4532462"/>
          </a:xfrm>
          <a:prstGeom prst="rect">
            <a:avLst/>
          </a:prstGeom>
        </p:spPr>
        <p:txBody>
          <a:bodyPr lIns="45719" tIns="45719" rIns="45719" bIns="45719"/>
          <a:lstStyle>
            <a:lvl1pPr>
              <a:lnSpc>
                <a:spcPct val="100000"/>
              </a:lnSpc>
              <a:defRPr sz="4000">
                <a:solidFill>
                  <a:srgbClr val="FFFFFF"/>
                </a:solidFill>
                <a:latin typeface="Century Gothic"/>
                <a:ea typeface="Century Gothic"/>
                <a:cs typeface="Century Gothic"/>
                <a:sym typeface="Century Gothic"/>
              </a:defRPr>
            </a:lvl1pPr>
          </a:lstStyle>
          <a:p>
            <a:r>
              <a:t>Titolo Testo</a:t>
            </a:r>
          </a:p>
        </p:txBody>
      </p:sp>
      <p:sp>
        <p:nvSpPr>
          <p:cNvPr id="50" name="Numero diapositiva"/>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ayout CHIUSURA">
    <p:spTree>
      <p:nvGrpSpPr>
        <p:cNvPr id="1" name=""/>
        <p:cNvGrpSpPr/>
        <p:nvPr/>
      </p:nvGrpSpPr>
      <p:grpSpPr>
        <a:xfrm>
          <a:off x="0" y="0"/>
          <a:ext cx="0" cy="0"/>
          <a:chOff x="0" y="0"/>
          <a:chExt cx="0" cy="0"/>
        </a:xfrm>
      </p:grpSpPr>
      <p:sp>
        <p:nvSpPr>
          <p:cNvPr id="57" name="Rettangolo 6"/>
          <p:cNvSpPr/>
          <p:nvPr/>
        </p:nvSpPr>
        <p:spPr>
          <a:xfrm>
            <a:off x="0" y="0"/>
            <a:ext cx="9144000" cy="6858000"/>
          </a:xfrm>
          <a:prstGeom prst="rect">
            <a:avLst/>
          </a:prstGeom>
          <a:solidFill>
            <a:srgbClr val="BD2B0B"/>
          </a:solidFill>
          <a:ln w="12700">
            <a:miter lim="400000"/>
          </a:ln>
        </p:spPr>
        <p:txBody>
          <a:bodyPr lIns="45718" tIns="45718" rIns="45718" bIns="45718" anchor="ctr"/>
          <a:lstStyle/>
          <a:p>
            <a:pPr>
              <a:defRPr>
                <a:latin typeface="Calibri"/>
                <a:ea typeface="Calibri"/>
                <a:cs typeface="Calibri"/>
                <a:sym typeface="Calibri"/>
              </a:defRPr>
            </a:pPr>
            <a:endParaRPr/>
          </a:p>
        </p:txBody>
      </p:sp>
      <p:pic>
        <p:nvPicPr>
          <p:cNvPr id="58" name="Immagine 7" descr="Immagine 7"/>
          <p:cNvPicPr>
            <a:picLocks noChangeAspect="1"/>
          </p:cNvPicPr>
          <p:nvPr/>
        </p:nvPicPr>
        <p:blipFill>
          <a:blip r:embed="rId2"/>
          <a:stretch>
            <a:fillRect/>
          </a:stretch>
        </p:blipFill>
        <p:spPr>
          <a:xfrm>
            <a:off x="3545885" y="620687"/>
            <a:ext cx="2052229" cy="2052230"/>
          </a:xfrm>
          <a:prstGeom prst="rect">
            <a:avLst/>
          </a:prstGeom>
          <a:ln w="12700">
            <a:miter lim="400000"/>
          </a:ln>
        </p:spPr>
      </p:pic>
      <p:sp>
        <p:nvSpPr>
          <p:cNvPr id="59" name="CasellaDiTesto 8"/>
          <p:cNvSpPr txBox="1"/>
          <p:nvPr/>
        </p:nvSpPr>
        <p:spPr>
          <a:xfrm>
            <a:off x="3177559" y="6453335"/>
            <a:ext cx="2788882"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latin typeface="Calibri"/>
                <a:ea typeface="Calibri"/>
                <a:cs typeface="Calibri"/>
                <a:sym typeface="Calibri"/>
              </a:defRPr>
            </a:lvl1pPr>
          </a:lstStyle>
          <a:p>
            <a:r>
              <a:t>www.unibo.it</a:t>
            </a:r>
          </a:p>
        </p:txBody>
      </p:sp>
      <p:sp>
        <p:nvSpPr>
          <p:cNvPr id="60" name="Corpo livello uno…"/>
          <p:cNvSpPr txBox="1">
            <a:spLocks noGrp="1"/>
          </p:cNvSpPr>
          <p:nvPr>
            <p:ph type="body" sz="quarter" idx="1" hasCustomPrompt="1"/>
          </p:nvPr>
        </p:nvSpPr>
        <p:spPr>
          <a:xfrm>
            <a:off x="1115616" y="2780927"/>
            <a:ext cx="6912768" cy="432371"/>
          </a:xfrm>
          <a:prstGeom prst="rect">
            <a:avLst/>
          </a:prstGeom>
        </p:spPr>
        <p:txBody>
          <a:bodyPr lIns="45719" tIns="45719" rIns="45719" bIns="45719"/>
          <a:lstStyle>
            <a:lvl1pPr algn="ctr">
              <a:spcBef>
                <a:spcPts val="400"/>
              </a:spcBef>
              <a:defRPr sz="2000" b="1">
                <a:solidFill>
                  <a:srgbClr val="FFFFFF"/>
                </a:solidFill>
                <a:latin typeface="Century Gothic"/>
                <a:ea typeface="Century Gothic"/>
                <a:cs typeface="Century Gothic"/>
                <a:sym typeface="Century Gothic"/>
              </a:defRPr>
            </a:lvl1pPr>
            <a:lvl2pPr marL="661307" indent="-204107" algn="ctr">
              <a:spcBef>
                <a:spcPts val="400"/>
              </a:spcBef>
              <a:buSzPct val="100000"/>
              <a:buChar char="–"/>
              <a:defRPr sz="2000" b="1">
                <a:solidFill>
                  <a:srgbClr val="FFFFFF"/>
                </a:solidFill>
                <a:latin typeface="Century Gothic"/>
                <a:ea typeface="Century Gothic"/>
                <a:cs typeface="Century Gothic"/>
                <a:sym typeface="Century Gothic"/>
              </a:defRPr>
            </a:lvl2pPr>
            <a:lvl3pPr marL="1104900" indent="-190500" algn="ctr">
              <a:spcBef>
                <a:spcPts val="400"/>
              </a:spcBef>
              <a:buSzPct val="100000"/>
              <a:buChar char="•"/>
              <a:defRPr sz="2000" b="1">
                <a:solidFill>
                  <a:srgbClr val="FFFFFF"/>
                </a:solidFill>
                <a:latin typeface="Century Gothic"/>
                <a:ea typeface="Century Gothic"/>
                <a:cs typeface="Century Gothic"/>
                <a:sym typeface="Century Gothic"/>
              </a:defRPr>
            </a:lvl3pPr>
            <a:lvl4pPr marL="1600200" indent="-228600" algn="ctr">
              <a:spcBef>
                <a:spcPts val="400"/>
              </a:spcBef>
              <a:buChar char="–"/>
              <a:defRPr sz="2000" b="1">
                <a:solidFill>
                  <a:srgbClr val="FFFFFF"/>
                </a:solidFill>
                <a:latin typeface="Century Gothic"/>
                <a:ea typeface="Century Gothic"/>
                <a:cs typeface="Century Gothic"/>
                <a:sym typeface="Century Gothic"/>
              </a:defRPr>
            </a:lvl4pPr>
            <a:lvl5pPr marL="2057400" indent="-228600" algn="ctr">
              <a:spcBef>
                <a:spcPts val="400"/>
              </a:spcBef>
              <a:buChar char="»"/>
              <a:defRPr sz="2000" b="1">
                <a:solidFill>
                  <a:srgbClr val="FFFFFF"/>
                </a:solidFill>
                <a:latin typeface="Century Gothic"/>
                <a:ea typeface="Century Gothic"/>
                <a:cs typeface="Century Gothic"/>
                <a:sym typeface="Century Gothic"/>
              </a:defRPr>
            </a:lvl5pPr>
          </a:lstStyle>
          <a:p>
            <a:r>
              <a:t>Nome Cognome</a:t>
            </a:r>
          </a:p>
          <a:p>
            <a:pPr lvl="1"/>
            <a:endParaRPr/>
          </a:p>
          <a:p>
            <a:pPr lvl="2"/>
            <a:endParaRPr/>
          </a:p>
          <a:p>
            <a:pPr lvl="3"/>
            <a:endParaRPr/>
          </a:p>
          <a:p>
            <a:pPr lvl="4"/>
            <a:endParaRPr/>
          </a:p>
        </p:txBody>
      </p:sp>
      <p:sp>
        <p:nvSpPr>
          <p:cNvPr id="61" name="Segnaposto testo 12"/>
          <p:cNvSpPr>
            <a:spLocks noGrp="1"/>
          </p:cNvSpPr>
          <p:nvPr>
            <p:ph type="body" sz="quarter" idx="13" hasCustomPrompt="1"/>
          </p:nvPr>
        </p:nvSpPr>
        <p:spPr>
          <a:xfrm>
            <a:off x="1079612" y="3573015"/>
            <a:ext cx="6984776" cy="936105"/>
          </a:xfrm>
          <a:prstGeom prst="rect">
            <a:avLst/>
          </a:prstGeom>
        </p:spPr>
        <p:txBody>
          <a:bodyPr lIns="45719" tIns="45719" rIns="45719" bIns="45719"/>
          <a:lstStyle>
            <a:lvl1pPr algn="ctr">
              <a:spcBef>
                <a:spcPts val="300"/>
              </a:spcBef>
              <a:defRPr sz="1600">
                <a:solidFill>
                  <a:srgbClr val="FFFFFF"/>
                </a:solidFill>
                <a:latin typeface="Century Gothic"/>
                <a:ea typeface="Century Gothic"/>
                <a:cs typeface="Century Gothic"/>
                <a:sym typeface="Century Gothic"/>
              </a:defRPr>
            </a:lvl1pPr>
          </a:lstStyle>
          <a:p>
            <a:r>
              <a:t>Struttura</a:t>
            </a:r>
          </a:p>
        </p:txBody>
      </p:sp>
      <p:sp>
        <p:nvSpPr>
          <p:cNvPr id="62" name="Segnaposto testo 15"/>
          <p:cNvSpPr>
            <a:spLocks noGrp="1"/>
          </p:cNvSpPr>
          <p:nvPr>
            <p:ph type="body" sz="quarter" idx="14" hasCustomPrompt="1"/>
          </p:nvPr>
        </p:nvSpPr>
        <p:spPr>
          <a:xfrm>
            <a:off x="1042987" y="4725144"/>
            <a:ext cx="7058026" cy="1440161"/>
          </a:xfrm>
          <a:prstGeom prst="rect">
            <a:avLst/>
          </a:prstGeom>
        </p:spPr>
        <p:txBody>
          <a:bodyPr lIns="45719" tIns="45719" rIns="45719" bIns="45719"/>
          <a:lstStyle>
            <a:lvl1pPr algn="ctr">
              <a:spcBef>
                <a:spcPts val="300"/>
              </a:spcBef>
              <a:defRPr sz="1300">
                <a:solidFill>
                  <a:srgbClr val="FFFFFF"/>
                </a:solidFill>
                <a:latin typeface="Century Gothic"/>
                <a:ea typeface="Century Gothic"/>
                <a:cs typeface="Century Gothic"/>
                <a:sym typeface="Century Gothic"/>
              </a:defRPr>
            </a:lvl1pPr>
          </a:lstStyle>
          <a:p>
            <a:r>
              <a:t>nome.cognome@unibo.it
051 20 99982</a:t>
            </a:r>
          </a:p>
        </p:txBody>
      </p:sp>
      <p:sp>
        <p:nvSpPr>
          <p:cNvPr id="63" name="Numero diapositiva"/>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ttangolo 7"/>
          <p:cNvSpPr/>
          <p:nvPr/>
        </p:nvSpPr>
        <p:spPr>
          <a:xfrm>
            <a:off x="6580261" y="6173408"/>
            <a:ext cx="2411764" cy="548683"/>
          </a:xfrm>
          <a:prstGeom prst="rect">
            <a:avLst/>
          </a:prstGeom>
          <a:solidFill>
            <a:srgbClr val="BD2B0B"/>
          </a:solidFill>
          <a:ln w="12700">
            <a:miter lim="400000"/>
          </a:ln>
        </p:spPr>
        <p:txBody>
          <a:bodyPr lIns="45718" tIns="45718" rIns="45718" bIns="45718" anchor="ctr"/>
          <a:lstStyle/>
          <a:p>
            <a:pPr>
              <a:defRPr sz="2400">
                <a:latin typeface="Futura Bold"/>
                <a:ea typeface="Futura Bold"/>
                <a:cs typeface="Futura Bold"/>
                <a:sym typeface="Futura Bold"/>
              </a:defRPr>
            </a:pPr>
            <a:endParaRPr/>
          </a:p>
        </p:txBody>
      </p:sp>
      <p:pic>
        <p:nvPicPr>
          <p:cNvPr id="3" name="Immagine 8" descr="Immagine 8"/>
          <p:cNvPicPr>
            <a:picLocks noChangeAspect="1"/>
          </p:cNvPicPr>
          <p:nvPr/>
        </p:nvPicPr>
        <p:blipFill>
          <a:blip r:embed="rId7"/>
          <a:srcRect t="3326"/>
          <a:stretch>
            <a:fillRect/>
          </a:stretch>
        </p:blipFill>
        <p:spPr>
          <a:xfrm>
            <a:off x="6782010" y="6182112"/>
            <a:ext cx="2008265" cy="531275"/>
          </a:xfrm>
          <a:prstGeom prst="rect">
            <a:avLst/>
          </a:prstGeom>
          <a:ln w="12700">
            <a:miter lim="400000"/>
          </a:ln>
        </p:spPr>
      </p:pic>
      <p:sp>
        <p:nvSpPr>
          <p:cNvPr id="4" name="Titolo Testo"/>
          <p:cNvSpPr txBox="1">
            <a:spLocks noGrp="1"/>
          </p:cNvSpPr>
          <p:nvPr>
            <p:ph type="title"/>
          </p:nvPr>
        </p:nvSpPr>
        <p:spPr>
          <a:xfrm>
            <a:off x="685800" y="0"/>
            <a:ext cx="82296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chor="ctr">
            <a:normAutofit/>
          </a:bodyPr>
          <a:lstStyle/>
          <a:p>
            <a:r>
              <a:t>Titolo Testo</a:t>
            </a:r>
          </a:p>
        </p:txBody>
      </p:sp>
      <p:sp>
        <p:nvSpPr>
          <p:cNvPr id="5" name="Corpo livello uno…"/>
          <p:cNvSpPr txBox="1">
            <a:spLocks noGrp="1"/>
          </p:cNvSpPr>
          <p:nvPr>
            <p:ph type="body" idx="1"/>
          </p:nvPr>
        </p:nvSpPr>
        <p:spPr>
          <a:xfrm>
            <a:off x="685800" y="1219200"/>
            <a:ext cx="8229600" cy="487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ormAutofit/>
          </a:bodyPr>
          <a:lstStyle/>
          <a:p>
            <a:r>
              <a:t>Corpo livello uno</a:t>
            </a:r>
          </a:p>
          <a:p>
            <a:pPr lvl="1"/>
            <a:r>
              <a:t>Corpo livello due</a:t>
            </a:r>
          </a:p>
          <a:p>
            <a:pPr lvl="2"/>
            <a:r>
              <a:t>Corpo livello tre</a:t>
            </a:r>
          </a:p>
          <a:p>
            <a:pPr lvl="3"/>
            <a:r>
              <a:t>Corpo livello quattro</a:t>
            </a:r>
          </a:p>
          <a:p>
            <a:pPr lvl="4"/>
            <a:r>
              <a:t>Corpo livello cinque</a:t>
            </a:r>
          </a:p>
        </p:txBody>
      </p:sp>
      <p:sp>
        <p:nvSpPr>
          <p:cNvPr id="6" name="Numero diapositiva"/>
          <p:cNvSpPr txBox="1">
            <a:spLocks noGrp="1"/>
          </p:cNvSpPr>
          <p:nvPr>
            <p:ph type="sldNum" sz="quarter" idx="2"/>
          </p:nvPr>
        </p:nvSpPr>
        <p:spPr>
          <a:xfrm>
            <a:off x="6279595" y="6217592"/>
            <a:ext cx="273606" cy="277517"/>
          </a:xfrm>
          <a:prstGeom prst="rect">
            <a:avLst/>
          </a:prstGeom>
          <a:ln w="12700">
            <a:miter lim="400000"/>
          </a:ln>
        </p:spPr>
        <p:txBody>
          <a:bodyPr wrap="none" lIns="45718" tIns="45718" rIns="45718" bIns="45718" anchor="ctr">
            <a:spAutoFit/>
          </a:bodyPr>
          <a:lstStyle>
            <a:lvl1pPr algn="r">
              <a:defRPr sz="1200" b="1">
                <a:latin typeface="+mn-lt"/>
                <a:ea typeface="+mn-ea"/>
                <a:cs typeface="+mn-cs"/>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1pPr>
      <a:lvl2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2pPr>
      <a:lvl3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3pPr>
      <a:lvl4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4pPr>
      <a:lvl5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5pPr>
      <a:lvl6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6pPr>
      <a:lvl7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7pPr>
      <a:lvl8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8pPr>
      <a:lvl9pPr marL="0" marR="0" indent="0" algn="l" defTabSz="914400" rtl="0" latinLnBrk="0">
        <a:lnSpc>
          <a:spcPct val="70000"/>
        </a:lnSpc>
        <a:spcBef>
          <a:spcPts val="0"/>
        </a:spcBef>
        <a:spcAft>
          <a:spcPts val="0"/>
        </a:spcAft>
        <a:buClrTx/>
        <a:buSzTx/>
        <a:buFontTx/>
        <a:buNone/>
        <a:tabLst/>
        <a:defRPr sz="2800" b="1" i="0" u="none" strike="noStrike" cap="none" spc="0" baseline="0">
          <a:solidFill>
            <a:srgbClr val="151515"/>
          </a:solidFill>
          <a:uFillTx/>
          <a:latin typeface="+mj-lt"/>
          <a:ea typeface="+mj-ea"/>
          <a:cs typeface="+mj-cs"/>
          <a:sym typeface="Helvetica"/>
        </a:defRPr>
      </a:lvl9pPr>
    </p:titleStyle>
    <p:bodyStyle>
      <a:lvl1pPr marL="0" marR="0" indent="0" algn="l" defTabSz="914400" rtl="0" latinLnBrk="0">
        <a:lnSpc>
          <a:spcPct val="100000"/>
        </a:lnSpc>
        <a:spcBef>
          <a:spcPts val="600"/>
        </a:spcBef>
        <a:spcAft>
          <a:spcPts val="0"/>
        </a:spcAft>
        <a:buClrTx/>
        <a:buSzTx/>
        <a:buFontTx/>
        <a:buNone/>
        <a:tabLst/>
        <a:defRPr sz="2800" b="0" i="0" u="none" strike="noStrike" cap="none" spc="0" baseline="0">
          <a:solidFill>
            <a:srgbClr val="151515"/>
          </a:solidFill>
          <a:uFillTx/>
          <a:latin typeface="Calibri"/>
          <a:ea typeface="Calibri"/>
          <a:cs typeface="Calibri"/>
          <a:sym typeface="Calibri"/>
        </a:defRPr>
      </a:lvl1pPr>
      <a:lvl2pPr marL="674653" marR="0" indent="-333357" algn="l" defTabSz="914400" rtl="0" latinLnBrk="0">
        <a:lnSpc>
          <a:spcPct val="100000"/>
        </a:lnSpc>
        <a:spcBef>
          <a:spcPts val="600"/>
        </a:spcBef>
        <a:spcAft>
          <a:spcPts val="0"/>
        </a:spcAft>
        <a:buClrTx/>
        <a:buSzPct val="75000"/>
        <a:buFontTx/>
        <a:buChar char="•"/>
        <a:tabLst/>
        <a:defRPr sz="2800" b="0" i="0" u="none" strike="noStrike" cap="none" spc="0" baseline="0">
          <a:solidFill>
            <a:srgbClr val="151515"/>
          </a:solidFill>
          <a:uFillTx/>
          <a:latin typeface="Calibri"/>
          <a:ea typeface="Calibri"/>
          <a:cs typeface="Calibri"/>
          <a:sym typeface="Calibri"/>
        </a:defRPr>
      </a:lvl2pPr>
      <a:lvl3pPr marL="1137544" marR="0" indent="-320023" algn="l" defTabSz="914400" rtl="0" latinLnBrk="0">
        <a:lnSpc>
          <a:spcPct val="100000"/>
        </a:lnSpc>
        <a:spcBef>
          <a:spcPts val="600"/>
        </a:spcBef>
        <a:spcAft>
          <a:spcPts val="0"/>
        </a:spcAft>
        <a:buClrTx/>
        <a:buSzPct val="65000"/>
        <a:buFontTx/>
        <a:buChar char="-"/>
        <a:tabLst/>
        <a:defRPr sz="2800" b="0" i="0" u="none" strike="noStrike" cap="none" spc="0" baseline="0">
          <a:solidFill>
            <a:srgbClr val="151515"/>
          </a:solidFill>
          <a:uFillTx/>
          <a:latin typeface="Calibri"/>
          <a:ea typeface="Calibri"/>
          <a:cs typeface="Calibri"/>
          <a:sym typeface="Calibri"/>
        </a:defRPr>
      </a:lvl3pPr>
      <a:lvl4pPr marL="1691551" marR="0" indent="-320023"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4pPr>
      <a:lvl5pPr marL="2110631" marR="0" indent="-320021"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5pPr>
      <a:lvl6pPr marL="2647812" marR="0" indent="-400027"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6pPr>
      <a:lvl7pPr marL="3104991" marR="0" indent="-400029"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7pPr>
      <a:lvl8pPr marL="3562167" marR="0" indent="-400029"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8pPr>
      <a:lvl9pPr marL="4019343" marR="0" indent="-400029" algn="l" defTabSz="914400" rtl="0" latinLnBrk="0">
        <a:lnSpc>
          <a:spcPct val="100000"/>
        </a:lnSpc>
        <a:spcBef>
          <a:spcPts val="600"/>
        </a:spcBef>
        <a:spcAft>
          <a:spcPts val="0"/>
        </a:spcAft>
        <a:buClrTx/>
        <a:buSzPct val="100000"/>
        <a:buFontTx/>
        <a:buChar char="–"/>
        <a:tabLst/>
        <a:defRPr sz="2800" b="0" i="0" u="none" strike="noStrike" cap="none" spc="0" baseline="0">
          <a:solidFill>
            <a:srgbClr val="151515"/>
          </a:solidFill>
          <a:uFillTx/>
          <a:latin typeface="Calibri"/>
          <a:ea typeface="Calibri"/>
          <a:cs typeface="Calibri"/>
          <a:sym typeface="Calibri"/>
        </a:defRPr>
      </a:lvl9pPr>
    </p:bodyStyle>
    <p:otherStyle>
      <a:lvl1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1pPr>
      <a:lvl2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2pPr>
      <a:lvl3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3pPr>
      <a:lvl4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4pPr>
      <a:lvl5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5pPr>
      <a:lvl6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6pPr>
      <a:lvl7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7pPr>
      <a:lvl8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8pPr>
      <a:lvl9pPr marL="0" marR="0" indent="0" algn="r" defTabSz="410749"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Braille"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nvaccess.org" TargetMode="External"/><Relationship Id="rId7" Type="http://schemas.openxmlformats.org/officeDocument/2006/relationships/hyperlink" Target="https://www.apple.com/accessibility/mac/vision/" TargetMode="External"/><Relationship Id="rId2" Type="http://schemas.openxmlformats.org/officeDocument/2006/relationships/hyperlink" Target="https://www.freedomscientific.com/Products/software/JAWS/" TargetMode="External"/><Relationship Id="rId1" Type="http://schemas.openxmlformats.org/officeDocument/2006/relationships/slideLayout" Target="../slideLayouts/slideLayout1.xml"/><Relationship Id="rId6" Type="http://schemas.openxmlformats.org/officeDocument/2006/relationships/hyperlink" Target="https://www.apple.com/accessibility/iphone/vision/" TargetMode="External"/><Relationship Id="rId5" Type="http://schemas.openxmlformats.org/officeDocument/2006/relationships/hyperlink" Target="https://play.google.com/store/apps/details?id=com.google.android.marvin.talkback&amp;hl=en-us" TargetMode="External"/><Relationship Id="rId4" Type="http://schemas.openxmlformats.org/officeDocument/2006/relationships/hyperlink" Target="https://wiki.gnome.org/action/show/Projects/Orca?action=show&amp;redirect=Orc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t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www.w3.org/TR/WCAG21/"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w3.org/WAI/WCAG21/Understanding/intro#understanding-the-four-principles-of-accessibilit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www.w3.org/WAI/WCAG21/Techniques/"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www.w3.org/TR/wai-aria-1.1/"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hyperlink" Target="https://www.w3.org/TR/accname-1.1/#dfn-accessible-name"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apple.com/it/" TargetMode="External"/><Relationship Id="rId2" Type="http://schemas.openxmlformats.org/officeDocument/2006/relationships/hyperlink" Target="https://www.w3.org/TR/WCAG21/" TargetMode="External"/><Relationship Id="rId1" Type="http://schemas.openxmlformats.org/officeDocument/2006/relationships/slideLayout" Target="../slideLayouts/slideLayout2.xml"/><Relationship Id="rId6" Type="http://schemas.openxmlformats.org/officeDocument/2006/relationships/hyperlink" Target="https://webaim.org/articles/" TargetMode="External"/><Relationship Id="rId5" Type="http://schemas.openxmlformats.org/officeDocument/2006/relationships/hyperlink" Target="https://www.w3.org/TR/wai-aria-practices-1.1/examples/#examples_by_role_label" TargetMode="External"/><Relationship Id="rId4" Type="http://schemas.openxmlformats.org/officeDocument/2006/relationships/hyperlink" Target="https://www.w3.org/WAI/WCAG21/Techniqu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www.w3.org/TR/wai-aria-practices-1.1/examples/#examples_by_role_label"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hyperlink" Target="http://www.apple.com/it/" TargetMode="External"/><Relationship Id="rId2" Type="http://schemas.openxmlformats.org/officeDocument/2006/relationships/hyperlink" Target="https://chrome.google.com/webstore/detail/axe-web-accessibility-tes/lhdoppojpmngadmnindnejefpokejbdd" TargetMode="Externa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hyperlink" Target="http://www.apple.com/it/" TargetMode="Externa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2"/>
          <p:cNvSpPr txBox="1">
            <a:spLocks noGrp="1"/>
          </p:cNvSpPr>
          <p:nvPr>
            <p:ph type="title"/>
          </p:nvPr>
        </p:nvSpPr>
        <p:spPr>
          <a:xfrm>
            <a:off x="3563887" y="552723"/>
            <a:ext cx="5185024" cy="4532461"/>
          </a:xfrm>
          <a:prstGeom prst="rect">
            <a:avLst/>
          </a:prstGeom>
        </p:spPr>
        <p:txBody>
          <a:bodyPr/>
          <a:lstStyle>
            <a:lvl1pPr algn="ctr">
              <a:lnSpc>
                <a:spcPct val="90000"/>
              </a:lnSpc>
            </a:lvl1pPr>
          </a:lstStyle>
          <a:p>
            <a:r>
              <a:t>Corso intensivo di accessibilità!</a:t>
            </a:r>
          </a:p>
        </p:txBody>
      </p:sp>
      <p:sp>
        <p:nvSpPr>
          <p:cNvPr id="73" name="Rectangle 3"/>
          <p:cNvSpPr txBox="1">
            <a:spLocks noGrp="1"/>
          </p:cNvSpPr>
          <p:nvPr>
            <p:ph type="body" sz="quarter" idx="1"/>
          </p:nvPr>
        </p:nvSpPr>
        <p:spPr>
          <a:xfrm>
            <a:off x="3563937" y="5085184"/>
            <a:ext cx="5256213" cy="425451"/>
          </a:xfrm>
          <a:prstGeom prst="rect">
            <a:avLst/>
          </a:prstGeom>
        </p:spPr>
        <p:txBody>
          <a:bodyPr/>
          <a:lstStyle>
            <a:lvl1pPr defTabSz="630936">
              <a:defRPr sz="2208"/>
            </a:lvl1pPr>
          </a:lstStyle>
          <a:p>
            <a:r>
              <a:t>Vincenzo Rubano</a:t>
            </a:r>
          </a:p>
        </p:txBody>
      </p:sp>
      <p:sp>
        <p:nvSpPr>
          <p:cNvPr id="74" name="Segnaposto testo 1"/>
          <p:cNvSpPr>
            <a:spLocks noGrp="1"/>
          </p:cNvSpPr>
          <p:nvPr>
            <p:ph type="body" idx="13"/>
          </p:nvPr>
        </p:nvSpPr>
        <p:spPr>
          <a:xfrm>
            <a:off x="3563937" y="5589239"/>
            <a:ext cx="5329238" cy="79141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658368">
              <a:spcBef>
                <a:spcPts val="300"/>
              </a:spcBef>
              <a:defRPr sz="1440"/>
            </a:pPr>
            <a:r>
              <a:t>Corsi di laurea in Informatica e Informatica per il Management</a:t>
            </a:r>
          </a:p>
          <a:p>
            <a:pPr defTabSz="658368">
              <a:spcBef>
                <a:spcPts val="300"/>
              </a:spcBef>
              <a:defRPr sz="1440"/>
            </a:pPr>
            <a:r>
              <a:t>Alma Mater – Università di Bologna</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Business"/>
          <p:cNvSpPr txBox="1">
            <a:spLocks noGrp="1"/>
          </p:cNvSpPr>
          <p:nvPr>
            <p:ph type="title"/>
          </p:nvPr>
        </p:nvSpPr>
        <p:spPr>
          <a:prstGeom prst="rect">
            <a:avLst/>
          </a:prstGeom>
        </p:spPr>
        <p:txBody>
          <a:bodyPr/>
          <a:lstStyle/>
          <a:p>
            <a:r>
              <a:t>Motivi economici</a:t>
            </a:r>
          </a:p>
        </p:txBody>
      </p:sp>
      <p:sp>
        <p:nvSpPr>
          <p:cNvPr id="100" name="It has been estimated that The total after-tax disposable income for working-age people with disabilities in the US is about $490 billion, which is similar to that of other significant market segments, such as African Americans ($501 billion) and Hispani"/>
          <p:cNvSpPr txBox="1">
            <a:spLocks noGrp="1"/>
          </p:cNvSpPr>
          <p:nvPr>
            <p:ph type="body" idx="1"/>
          </p:nvPr>
        </p:nvSpPr>
        <p:spPr>
          <a:prstGeom prst="rect">
            <a:avLst/>
          </a:prstGeom>
        </p:spPr>
        <p:txBody>
          <a:bodyPr/>
          <a:lstStyle/>
          <a:p>
            <a:pPr defTabSz="877823">
              <a:spcBef>
                <a:spcPts val="500"/>
              </a:spcBef>
              <a:defRPr sz="2304"/>
            </a:pPr>
            <a:r>
              <a:t>È stato stimato che il reddito disponibile al netto delle imposte per le persone in età lavorativa con disabilità negli Stati Uniti è di circa 490 miliardi di dollari, dello stesso ordine di grandezza di altri importanti segmenti di mercato, come gli afroamericani ($ 501 miliardi) e gli ispanici ($ 582 miliardi di euro). In poche parole, proprio a causa della loro inaccessibilità, i sistemi inaccessibili perdono un’importante fetta di mercato.</a:t>
            </a:r>
          </a:p>
          <a:p>
            <a:pPr defTabSz="877823">
              <a:spcBef>
                <a:spcPts val="500"/>
              </a:spcBef>
              <a:defRPr sz="2304"/>
            </a:pPr>
            <a:r>
              <a:t>Le persone con disabilità non sono un mercato isolato; poiché sono circondati da familiari e amici che riconoscono anche il valore di prodotti e servizi che soddisfano i bisogni di tutti.</a:t>
            </a:r>
          </a:p>
          <a:p>
            <a:pPr defTabSz="877823">
              <a:spcBef>
                <a:spcPts val="500"/>
              </a:spcBef>
              <a:defRPr sz="2304"/>
            </a:pPr>
            <a:r>
              <a:t>Essere citati in giudizio per motivi legati all’inaccessibilità è oneroso e in ogni caso, oltre alle spese legali, bisognerà investire per rendere il sistema accessibile, oltre a considerare il danno d’immagine.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ass this exam???"/>
          <p:cNvSpPr txBox="1">
            <a:spLocks noGrp="1"/>
          </p:cNvSpPr>
          <p:nvPr>
            <p:ph type="title"/>
          </p:nvPr>
        </p:nvSpPr>
        <p:spPr>
          <a:prstGeom prst="rect">
            <a:avLst/>
          </a:prstGeom>
        </p:spPr>
        <p:txBody>
          <a:bodyPr/>
          <a:lstStyle/>
          <a:p>
            <a:r>
              <a:t>Passare questo esame ???</a:t>
            </a:r>
          </a:p>
        </p:txBody>
      </p:sp>
      <p:sp>
        <p:nvSpPr>
          <p:cNvPr id="103" name="During the exam, you’ll be required to answer questions related to web accessibility, bot theory and practice (anyone).…"/>
          <p:cNvSpPr txBox="1">
            <a:spLocks noGrp="1"/>
          </p:cNvSpPr>
          <p:nvPr>
            <p:ph type="body" idx="1"/>
          </p:nvPr>
        </p:nvSpPr>
        <p:spPr>
          <a:xfrm>
            <a:off x="685800" y="1219198"/>
            <a:ext cx="8229600" cy="4876805"/>
          </a:xfrm>
          <a:prstGeom prst="rect">
            <a:avLst/>
          </a:prstGeom>
        </p:spPr>
        <p:txBody>
          <a:bodyPr/>
          <a:lstStyle/>
          <a:p>
            <a:r>
              <a:t>Anche l’accessibilità (sia teoria che pratica) sarà un possibile argomento d’esame.</a:t>
            </a:r>
          </a:p>
          <a:p>
            <a:endParaRPr/>
          </a:p>
          <a:p>
            <a:r>
              <a:t>Una parte del progetto dovrà essere resa accessibile (per studenti 9 CFU e 6 CFU old). Ci torneremo più avanti!</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txBox="1">
            <a:spLocks noGrp="1"/>
          </p:cNvSpPr>
          <p:nvPr>
            <p:ph type="title"/>
          </p:nvPr>
        </p:nvSpPr>
        <p:spPr>
          <a:xfrm>
            <a:off x="3563887" y="552723"/>
            <a:ext cx="5185024" cy="4532461"/>
          </a:xfrm>
          <a:prstGeom prst="rect">
            <a:avLst/>
          </a:prstGeom>
        </p:spPr>
        <p:txBody>
          <a:bodyPr/>
          <a:lstStyle/>
          <a:p>
            <a:r>
              <a:t>Le tecnologie assistive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I/O assumptions"/>
          <p:cNvSpPr txBox="1">
            <a:spLocks noGrp="1"/>
          </p:cNvSpPr>
          <p:nvPr>
            <p:ph type="title"/>
          </p:nvPr>
        </p:nvSpPr>
        <p:spPr>
          <a:prstGeom prst="rect">
            <a:avLst/>
          </a:prstGeom>
        </p:spPr>
        <p:txBody>
          <a:bodyPr/>
          <a:lstStyle/>
          <a:p>
            <a:r>
              <a:t>Ipotesi di I / O</a:t>
            </a:r>
          </a:p>
        </p:txBody>
      </p:sp>
      <p:sp>
        <p:nvSpPr>
          <p:cNvPr id="108" name="When we design computer systems we often make several assumptions:…"/>
          <p:cNvSpPr txBox="1">
            <a:spLocks noGrp="1"/>
          </p:cNvSpPr>
          <p:nvPr>
            <p:ph type="body" idx="1"/>
          </p:nvPr>
        </p:nvSpPr>
        <p:spPr>
          <a:xfrm>
            <a:off x="685800" y="1219198"/>
            <a:ext cx="8229600" cy="4876805"/>
          </a:xfrm>
          <a:prstGeom prst="rect">
            <a:avLst/>
          </a:prstGeom>
        </p:spPr>
        <p:txBody>
          <a:bodyPr/>
          <a:lstStyle/>
          <a:p>
            <a:r>
              <a:t>Quando progettiamo sistemi informatici facciamo spesso diverse ipotesi:</a:t>
            </a:r>
          </a:p>
          <a:p>
            <a:pPr marL="280735" indent="-280735">
              <a:buSzPct val="100000"/>
              <a:buChar char="•"/>
            </a:pPr>
            <a:r>
              <a:t>l'interfaccia sarà guidata dai clic del mouse;</a:t>
            </a:r>
            <a:endParaRPr sz="2400"/>
          </a:p>
          <a:p>
            <a:pPr marL="280735" indent="-280735">
              <a:buSzPct val="100000"/>
              <a:buChar char="•"/>
            </a:pPr>
            <a:r>
              <a:t>la tastiera verrà utilizzata  (solo) per l'inserimento del testo;</a:t>
            </a:r>
            <a:endParaRPr sz="2400"/>
          </a:p>
          <a:p>
            <a:pPr marL="280735" indent="-280735">
              <a:buSzPct val="100000"/>
              <a:buChar char="•"/>
            </a:pPr>
            <a:r>
              <a:t>l'output sarà visualizzato su uno schermo.</a:t>
            </a:r>
            <a:endParaRPr sz="2400"/>
          </a:p>
          <a:p>
            <a:pPr>
              <a:defRPr sz="2400"/>
            </a:pPr>
            <a:endParaRPr sz="2400"/>
          </a:p>
          <a:p>
            <a:r>
              <a:t>È davvero così?</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Multimodal I/O"/>
          <p:cNvSpPr txBox="1">
            <a:spLocks noGrp="1"/>
          </p:cNvSpPr>
          <p:nvPr>
            <p:ph type="title"/>
          </p:nvPr>
        </p:nvSpPr>
        <p:spPr>
          <a:prstGeom prst="rect">
            <a:avLst/>
          </a:prstGeom>
        </p:spPr>
        <p:txBody>
          <a:bodyPr/>
          <a:lstStyle/>
          <a:p>
            <a:r>
              <a:t>I / O multimodale</a:t>
            </a:r>
          </a:p>
        </p:txBody>
      </p:sp>
      <p:sp>
        <p:nvSpPr>
          <p:cNvPr id="111" name="Of course not. Users might be interacting with a system in completely unexpected ways, leveraging extremely different input and output devices and systems.…"/>
          <p:cNvSpPr txBox="1">
            <a:spLocks noGrp="1"/>
          </p:cNvSpPr>
          <p:nvPr>
            <p:ph type="body" idx="1"/>
          </p:nvPr>
        </p:nvSpPr>
        <p:spPr>
          <a:xfrm>
            <a:off x="685800" y="1219198"/>
            <a:ext cx="8229600" cy="4876805"/>
          </a:xfrm>
          <a:prstGeom prst="rect">
            <a:avLst/>
          </a:prstGeom>
        </p:spPr>
        <p:txBody>
          <a:bodyPr/>
          <a:lstStyle/>
          <a:p>
            <a:pPr defTabSz="815460">
              <a:spcBef>
                <a:spcPts val="500"/>
              </a:spcBef>
              <a:defRPr sz="2400"/>
            </a:pPr>
            <a:r>
              <a:t>Ovviamente no. Gli utenti potrebbero interagire con un sistema in modi completamente inaspettati, sfruttando dispositivi e sistemi di input e output estremamente diversi.</a:t>
            </a:r>
          </a:p>
          <a:p>
            <a:pPr defTabSz="815460">
              <a:spcBef>
                <a:spcPts val="500"/>
              </a:spcBef>
              <a:defRPr sz="2400"/>
            </a:pPr>
            <a:endParaRPr/>
          </a:p>
          <a:p>
            <a:pPr defTabSz="815460">
              <a:spcBef>
                <a:spcPts val="500"/>
              </a:spcBef>
              <a:defRPr sz="2400"/>
            </a:pPr>
            <a:r>
              <a:t>Un sistema dovrebbe essere progettato e implementato per comportarsi correttamente in tali scenari, offrendo a chiunque la stessa esperienza utente. O, in altre parole, per consentire a tutti di accedervi!</a:t>
            </a:r>
          </a:p>
          <a:p>
            <a:pPr defTabSz="815460">
              <a:spcBef>
                <a:spcPts val="500"/>
              </a:spcBef>
              <a:defRPr sz="2400"/>
            </a:pPr>
            <a:endParaRPr/>
          </a:p>
          <a:p>
            <a:pPr defTabSz="815460">
              <a:spcBef>
                <a:spcPts val="500"/>
              </a:spcBef>
              <a:defRPr sz="2400"/>
            </a:pPr>
            <a:r>
              <a:t>Le tecnologie assistive sono un esempio di I / O multimodale.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Assistive technologies"/>
          <p:cNvSpPr txBox="1">
            <a:spLocks noGrp="1"/>
          </p:cNvSpPr>
          <p:nvPr>
            <p:ph type="title"/>
          </p:nvPr>
        </p:nvSpPr>
        <p:spPr>
          <a:prstGeom prst="rect">
            <a:avLst/>
          </a:prstGeom>
        </p:spPr>
        <p:txBody>
          <a:bodyPr/>
          <a:lstStyle/>
          <a:p>
            <a:r>
              <a:t>Tecnologie assistive</a:t>
            </a:r>
          </a:p>
        </p:txBody>
      </p:sp>
      <p:sp>
        <p:nvSpPr>
          <p:cNvPr id="114" name="Assistive technologies (AT) [1] are assistive, adaptive, and rehabilitative devices for people with disabilities  or the elderly population. People who have disabilities often cannot perform activities of daily living (ADL) such as toileting, mobility (a"/>
          <p:cNvSpPr txBox="1">
            <a:spLocks noGrp="1"/>
          </p:cNvSpPr>
          <p:nvPr>
            <p:ph type="body" idx="1"/>
          </p:nvPr>
        </p:nvSpPr>
        <p:spPr>
          <a:xfrm>
            <a:off x="685800" y="1219198"/>
            <a:ext cx="8229600" cy="4876805"/>
          </a:xfrm>
          <a:prstGeom prst="rect">
            <a:avLst/>
          </a:prstGeom>
        </p:spPr>
        <p:txBody>
          <a:bodyPr/>
          <a:lstStyle/>
          <a:p>
            <a:pPr defTabSz="625448">
              <a:spcBef>
                <a:spcPts val="300"/>
              </a:spcBef>
              <a:defRPr sz="2000"/>
            </a:pPr>
            <a:r>
              <a:t>Le tecnologie assistive (assistive technologies, AT) sono dispositivi assistivi, adattivi e riabilitativi per le persone con disabilità o la popolazione anziana.</a:t>
            </a:r>
            <a:endParaRPr sz="1900"/>
          </a:p>
          <a:p>
            <a:pPr defTabSz="625448">
              <a:spcBef>
                <a:spcPts val="300"/>
              </a:spcBef>
              <a:defRPr sz="2000"/>
            </a:pPr>
            <a:endParaRPr sz="1900"/>
          </a:p>
          <a:p>
            <a:pPr defTabSz="625448">
              <a:spcBef>
                <a:spcPts val="300"/>
              </a:spcBef>
              <a:defRPr sz="2000"/>
            </a:pPr>
            <a:r>
              <a:t>A volte, le persone con disabilità non possono svolgere autonomamente attività di vita quotidiana relative a mobilità (deambulazione), igiene e cura personale, alimentazione, vestirsi, nello stesso identico modo in cui fanno tutti gli altri. </a:t>
            </a:r>
            <a:endParaRPr sz="1900"/>
          </a:p>
          <a:p>
            <a:pPr defTabSz="625448">
              <a:spcBef>
                <a:spcPts val="300"/>
              </a:spcBef>
              <a:defRPr sz="2000"/>
            </a:pPr>
            <a:endParaRPr sz="1900"/>
          </a:p>
          <a:p>
            <a:pPr defTabSz="625448">
              <a:spcBef>
                <a:spcPts val="300"/>
              </a:spcBef>
              <a:defRPr sz="2000"/>
            </a:pPr>
            <a:r>
              <a:t>Le tecnologie assistive possono compensare, in tutto o in parte, gli effetti delle disabilità che limitano la capacità di eseguire tali attività e promuovere una maggiore indipendenza consentendo alle persone che ne fanno uso di svolgere compiti che in precedenza non erano in grado di portare a termine o che avevano grandi difficoltà a svolgere, fornendo miglioramenti o modificando i metodi di interazione con la tecnologia necessaria per svolgerli.</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Assistive technologies: some examples"/>
          <p:cNvSpPr txBox="1">
            <a:spLocks noGrp="1"/>
          </p:cNvSpPr>
          <p:nvPr>
            <p:ph type="title"/>
          </p:nvPr>
        </p:nvSpPr>
        <p:spPr>
          <a:prstGeom prst="rect">
            <a:avLst/>
          </a:prstGeom>
        </p:spPr>
        <p:txBody>
          <a:bodyPr/>
          <a:lstStyle>
            <a:lvl1pPr defTabSz="484886">
              <a:defRPr sz="3000"/>
            </a:lvl1pPr>
          </a:lstStyle>
          <a:p>
            <a:r>
              <a:t>Tecnologie assistive: alcuni esempi</a:t>
            </a:r>
          </a:p>
        </p:txBody>
      </p:sp>
      <p:sp>
        <p:nvSpPr>
          <p:cNvPr id="117" name="white canes and/or guide dogs, that allow blind people to move independently in their surroundings avoiding obstacles;…"/>
          <p:cNvSpPr txBox="1">
            <a:spLocks noGrp="1"/>
          </p:cNvSpPr>
          <p:nvPr>
            <p:ph type="body" idx="1"/>
          </p:nvPr>
        </p:nvSpPr>
        <p:spPr>
          <a:xfrm>
            <a:off x="685800" y="1219198"/>
            <a:ext cx="8229600" cy="4876805"/>
          </a:xfrm>
          <a:prstGeom prst="rect">
            <a:avLst/>
          </a:prstGeom>
        </p:spPr>
        <p:txBody>
          <a:bodyPr/>
          <a:lstStyle/>
          <a:p>
            <a:pPr marL="311876" indent="-311876" defTabSz="887149">
              <a:spcBef>
                <a:spcPts val="400"/>
              </a:spcBef>
              <a:buSzPct val="100000"/>
              <a:buFont typeface="Arial"/>
              <a:buChar char="•"/>
              <a:defRPr sz="2673"/>
            </a:pPr>
            <a:r>
              <a:t>Bastone bianco e / o cane guida, che consentono ai non vedenti di muoversi autonomamente ed in sicurezza negli spazi evitando gli ostacoli presenti;</a:t>
            </a:r>
          </a:p>
          <a:p>
            <a:pPr marL="311876" indent="-311876" defTabSz="887149">
              <a:spcBef>
                <a:spcPts val="400"/>
              </a:spcBef>
              <a:buSzPct val="100000"/>
              <a:buFont typeface="Arial"/>
              <a:buChar char="•"/>
              <a:defRPr sz="2673"/>
            </a:pPr>
            <a:r>
              <a:t>sedie a rotelle, per consentire di muoversi a coloro che non possono camminare;</a:t>
            </a:r>
          </a:p>
          <a:p>
            <a:pPr marL="311876" indent="-311876" defTabSz="887149">
              <a:spcBef>
                <a:spcPts val="400"/>
              </a:spcBef>
              <a:buSzPct val="100000"/>
              <a:buFont typeface="Arial"/>
              <a:buChar char="•"/>
              <a:defRPr sz="2673"/>
            </a:pPr>
            <a:r>
              <a:t>dispositivi di alimentazione assistita, che consentono di nutrirsi autonomamente alle persone che non possono farlo;</a:t>
            </a:r>
          </a:p>
          <a:p>
            <a:pPr marL="311876" indent="-311876" defTabSz="887149">
              <a:spcBef>
                <a:spcPts val="400"/>
              </a:spcBef>
              <a:buSzPct val="100000"/>
              <a:buFont typeface="Arial"/>
              <a:buChar char="•"/>
              <a:defRPr sz="2673"/>
            </a:pPr>
            <a:r>
              <a:t>apparecchi acustici, dispositivi progettati per rendere udibili i suoni a una persona con perdita dell’udito totale o parziale.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Assistive technologies for the visually impaired"/>
          <p:cNvSpPr txBox="1">
            <a:spLocks noGrp="1"/>
          </p:cNvSpPr>
          <p:nvPr>
            <p:ph type="title"/>
          </p:nvPr>
        </p:nvSpPr>
        <p:spPr>
          <a:prstGeom prst="rect">
            <a:avLst/>
          </a:prstGeom>
        </p:spPr>
        <p:txBody>
          <a:bodyPr/>
          <a:lstStyle>
            <a:lvl1pPr defTabSz="484886"/>
          </a:lstStyle>
          <a:p>
            <a:r>
              <a:t>Tecnologie assistive per non (e ipo) vedenti</a:t>
            </a:r>
          </a:p>
        </p:txBody>
      </p:sp>
      <p:sp>
        <p:nvSpPr>
          <p:cNvPr id="120" name="Let’s examine some assistive technologies that can be used by blind and visually impaired people to interact with computer systems, illustrating how they can be seen as different I/O means from a usability and user experience point of view. How do they c"/>
          <p:cNvSpPr txBox="1">
            <a:spLocks noGrp="1"/>
          </p:cNvSpPr>
          <p:nvPr>
            <p:ph type="body" idx="1"/>
          </p:nvPr>
        </p:nvSpPr>
        <p:spPr>
          <a:xfrm>
            <a:off x="685800" y="1219200"/>
            <a:ext cx="8229600" cy="4876802"/>
          </a:xfrm>
          <a:prstGeom prst="rect">
            <a:avLst/>
          </a:prstGeom>
        </p:spPr>
        <p:txBody>
          <a:bodyPr/>
          <a:lstStyle/>
          <a:p>
            <a:pPr>
              <a:defRPr sz="2400"/>
            </a:pPr>
            <a:r>
              <a:t>Esaminiamo alcune tecnologie assistive che possono essere utilizzate da persone non vedenti e ipovedenti per interagire con i sistemi informatici, illustrando come possono essere visti come diversi mezzi di I / O dal punto di vista dell'usabilità e dell'esperienza dell'utente. Come cambiano la percezione di un sistema?</a:t>
            </a:r>
          </a:p>
          <a:p>
            <a:pPr>
              <a:defRPr sz="2400"/>
            </a:pPr>
            <a:endParaRPr/>
          </a:p>
          <a:p>
            <a:pPr>
              <a:defRPr sz="2400"/>
            </a:pPr>
            <a:r>
              <a:t>Principali AT per disabilità visiva:</a:t>
            </a:r>
          </a:p>
          <a:p>
            <a:pPr marL="342900" indent="-342900">
              <a:buSzPct val="100000"/>
              <a:buFont typeface="Arial"/>
              <a:buChar char="•"/>
              <a:defRPr sz="2400"/>
            </a:pPr>
            <a:r>
              <a:t>display Braille;</a:t>
            </a:r>
          </a:p>
          <a:p>
            <a:pPr marL="342900" indent="-342900">
              <a:buSzPct val="100000"/>
              <a:buFont typeface="Arial"/>
              <a:buChar char="•"/>
              <a:defRPr sz="2400"/>
            </a:pPr>
            <a:r>
              <a:t>screen reader;</a:t>
            </a:r>
          </a:p>
          <a:p>
            <a:pPr marL="342900" indent="-342900">
              <a:buSzPct val="100000"/>
              <a:buFont typeface="Arial"/>
              <a:buChar char="•"/>
              <a:defRPr sz="2400"/>
            </a:pPr>
            <a:r>
              <a:t>videoingranditori (screen magnifier).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freshable Braille display"/>
          <p:cNvSpPr txBox="1">
            <a:spLocks noGrp="1"/>
          </p:cNvSpPr>
          <p:nvPr>
            <p:ph type="title"/>
          </p:nvPr>
        </p:nvSpPr>
        <p:spPr>
          <a:prstGeom prst="rect">
            <a:avLst/>
          </a:prstGeom>
        </p:spPr>
        <p:txBody>
          <a:bodyPr/>
          <a:lstStyle>
            <a:lvl1pPr defTabSz="514094">
              <a:defRPr sz="3600"/>
            </a:lvl1pPr>
          </a:lstStyle>
          <a:p>
            <a:r>
              <a:t>Display Braille</a:t>
            </a:r>
          </a:p>
        </p:txBody>
      </p:sp>
      <p:sp>
        <p:nvSpPr>
          <p:cNvPr id="123" name="A refreshable braille display or braille terminal [2] is an electro-mechanical device for displaying Braille  characters, usually by means of round-tipped pins raised through holes in a flat surface. Each area for displaying a character is called a “cell"/>
          <p:cNvSpPr txBox="1">
            <a:spLocks noGrp="1"/>
          </p:cNvSpPr>
          <p:nvPr>
            <p:ph type="body" idx="1"/>
          </p:nvPr>
        </p:nvSpPr>
        <p:spPr>
          <a:xfrm>
            <a:off x="685800" y="1219198"/>
            <a:ext cx="8229600" cy="4876805"/>
          </a:xfrm>
          <a:prstGeom prst="rect">
            <a:avLst/>
          </a:prstGeom>
        </p:spPr>
        <p:txBody>
          <a:bodyPr/>
          <a:lstStyle/>
          <a:p>
            <a:pPr>
              <a:spcBef>
                <a:spcPts val="500"/>
              </a:spcBef>
              <a:defRPr sz="2400"/>
            </a:pPr>
            <a:r>
              <a:t>Un display braille (anche detto barra braille) è un dispositivo elettromeccanico per la visualizzazione di caratteri in </a:t>
            </a:r>
            <a:r>
              <a:rPr u="sng">
                <a:solidFill>
                  <a:srgbClr val="0000FF"/>
                </a:solidFill>
                <a:uFill>
                  <a:solidFill>
                    <a:srgbClr val="0000FF"/>
                  </a:solidFill>
                </a:uFill>
                <a:hlinkClick r:id="rId2"/>
              </a:rPr>
              <a:t>Braille</a:t>
            </a:r>
            <a:r>
              <a:t>, solitamente per mezzo di perni dalla punta arrotondata sollevati attraverso fori in una superficie piana. Ogni area per la visualizzazione di un personaggio è chiamata "cella": i tipici display Braille contengono 40 o 80 celle. Ogni cella può usare fino a 8 punti per rappresentare un carattere.</a:t>
            </a:r>
          </a:p>
          <a:p>
            <a:pPr>
              <a:defRPr sz="2400"/>
            </a:pPr>
            <a:endParaRPr/>
          </a:p>
          <a:p>
            <a:pPr>
              <a:spcBef>
                <a:spcPts val="500"/>
              </a:spcBef>
              <a:defRPr sz="2400"/>
            </a:pPr>
            <a:r>
              <a:t>Vediamolo in azione!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creen reader"/>
          <p:cNvSpPr txBox="1">
            <a:spLocks noGrp="1"/>
          </p:cNvSpPr>
          <p:nvPr>
            <p:ph type="title"/>
          </p:nvPr>
        </p:nvSpPr>
        <p:spPr>
          <a:prstGeom prst="rect">
            <a:avLst/>
          </a:prstGeom>
        </p:spPr>
        <p:txBody>
          <a:bodyPr/>
          <a:lstStyle>
            <a:lvl1pPr>
              <a:defRPr sz="3600"/>
            </a:lvl1pPr>
          </a:lstStyle>
          <a:p>
            <a:r>
              <a:t>Screen reader</a:t>
            </a:r>
          </a:p>
        </p:txBody>
      </p:sp>
      <p:sp>
        <p:nvSpPr>
          <p:cNvPr id="126" name="A screen reader [3] is a software application  that attempts to convey what people with normal eyesight see on a display to their users via non-visual means, like text-to-speech, sound icons or a Braille terminal.…"/>
          <p:cNvSpPr txBox="1">
            <a:spLocks noGrp="1"/>
          </p:cNvSpPr>
          <p:nvPr>
            <p:ph type="body" idx="1"/>
          </p:nvPr>
        </p:nvSpPr>
        <p:spPr>
          <a:xfrm>
            <a:off x="685800" y="1219198"/>
            <a:ext cx="8229600" cy="4876805"/>
          </a:xfrm>
          <a:prstGeom prst="rect">
            <a:avLst/>
          </a:prstGeom>
        </p:spPr>
        <p:txBody>
          <a:bodyPr/>
          <a:lstStyle/>
          <a:p>
            <a:r>
              <a:t>Uno screen reader è un'applicazione software che consente di comunicare le informazioni visualizzate su uno schermo con mezzi non visivi, come la sintesi vocale (Text to Speech), i suoni e/o un display Braille, e di interagire con tali contenuti.</a:t>
            </a:r>
          </a:p>
          <a:p>
            <a:endParaRPr/>
          </a:p>
          <a:p>
            <a:r>
              <a:t>Vediamolo in azione!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opics"/>
          <p:cNvSpPr txBox="1">
            <a:spLocks noGrp="1"/>
          </p:cNvSpPr>
          <p:nvPr>
            <p:ph type="title"/>
          </p:nvPr>
        </p:nvSpPr>
        <p:spPr>
          <a:prstGeom prst="rect">
            <a:avLst/>
          </a:prstGeom>
        </p:spPr>
        <p:txBody>
          <a:bodyPr/>
          <a:lstStyle/>
          <a:p>
            <a:r>
              <a:t>Argomenti</a:t>
            </a:r>
          </a:p>
        </p:txBody>
      </p:sp>
      <p:sp>
        <p:nvSpPr>
          <p:cNvPr id="77" name="Brief intro to disabilities and assistive technologies…"/>
          <p:cNvSpPr txBox="1">
            <a:spLocks noGrp="1"/>
          </p:cNvSpPr>
          <p:nvPr>
            <p:ph type="body" idx="1"/>
          </p:nvPr>
        </p:nvSpPr>
        <p:spPr>
          <a:xfrm>
            <a:off x="685800" y="1219198"/>
            <a:ext cx="8229600" cy="4876805"/>
          </a:xfrm>
          <a:prstGeom prst="rect">
            <a:avLst/>
          </a:prstGeom>
        </p:spPr>
        <p:txBody>
          <a:bodyPr/>
          <a:lstStyle/>
          <a:p>
            <a:r>
              <a:t>Breve introduzione alle disabilità e alle tecnologie assistive</a:t>
            </a:r>
          </a:p>
          <a:p>
            <a:pPr marL="280735" indent="-280735">
              <a:buSzPct val="100000"/>
              <a:buChar char="•"/>
            </a:pPr>
            <a:r>
              <a:t>Perché l’accessibilità?</a:t>
            </a:r>
          </a:p>
          <a:p>
            <a:pPr marL="280735" indent="-280735">
              <a:buSzPct val="100000"/>
              <a:buChar char="•"/>
            </a:pPr>
            <a:r>
              <a:t>Standard e linee guida</a:t>
            </a:r>
          </a:p>
          <a:p>
            <a:pPr marL="280735" indent="-280735">
              <a:buSzPct val="100000"/>
              <a:buChar char="•"/>
            </a:pPr>
            <a:r>
              <a:t>Testare l’accessibilità</a:t>
            </a:r>
          </a:p>
          <a:p>
            <a:pPr marL="280735" indent="-280735">
              <a:buSzPct val="100000"/>
              <a:buChar char="•"/>
            </a:pPr>
            <a:r>
              <a:t>Sviluppare siti web accessibili</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
          <p:cNvSpPr/>
          <p:nvPr/>
        </p:nvSpPr>
        <p:spPr>
          <a:xfrm>
            <a:off x="6195059" y="5932170"/>
            <a:ext cx="2868931" cy="925831"/>
          </a:xfrm>
          <a:prstGeom prst="rect">
            <a:avLst/>
          </a:prstGeom>
          <a:solidFill>
            <a:srgbClr val="FFFFFF"/>
          </a:solidFill>
          <a:ln w="12700">
            <a:miter lim="400000"/>
          </a:ln>
        </p:spPr>
        <p:txBody>
          <a:bodyPr lIns="45718" tIns="45718" rIns="45718" bIns="45718"/>
          <a:lstStyle/>
          <a:p>
            <a:pPr>
              <a:defRPr>
                <a:latin typeface="+mn-lt"/>
                <a:ea typeface="+mn-ea"/>
                <a:cs typeface="+mn-cs"/>
                <a:sym typeface="Helvetica Neue"/>
              </a:defRPr>
            </a:pPr>
            <a:endParaRPr/>
          </a:p>
        </p:txBody>
      </p:sp>
      <p:sp>
        <p:nvSpPr>
          <p:cNvPr id="129" name="Main screen readers"/>
          <p:cNvSpPr txBox="1">
            <a:spLocks noGrp="1"/>
          </p:cNvSpPr>
          <p:nvPr>
            <p:ph type="title"/>
          </p:nvPr>
        </p:nvSpPr>
        <p:spPr>
          <a:prstGeom prst="rect">
            <a:avLst/>
          </a:prstGeom>
        </p:spPr>
        <p:txBody>
          <a:bodyPr/>
          <a:lstStyle/>
          <a:p>
            <a:r>
              <a:t>Screen reader principali</a:t>
            </a:r>
          </a:p>
        </p:txBody>
      </p:sp>
      <p:graphicFrame>
        <p:nvGraphicFramePr>
          <p:cNvPr id="130" name="Tabella"/>
          <p:cNvGraphicFramePr/>
          <p:nvPr/>
        </p:nvGraphicFramePr>
        <p:xfrm>
          <a:off x="533400" y="1315201"/>
          <a:ext cx="8077200" cy="5034810"/>
        </p:xfrm>
        <a:graphic>
          <a:graphicData uri="http://schemas.openxmlformats.org/drawingml/2006/table">
            <a:tbl>
              <a:tblPr firstRow="1" firstCol="1" bandRow="1">
                <a:tableStyleId>{4C3C2611-4C71-4FC5-86AE-919BDF0F9419}</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628650">
                <a:tc>
                  <a:txBody>
                    <a:bodyPr/>
                    <a:lstStyle/>
                    <a:p>
                      <a:pPr algn="l" defTabSz="914400">
                        <a:defRPr sz="1800" b="0">
                          <a:solidFill>
                            <a:srgbClr val="000000"/>
                          </a:solidFill>
                        </a:defRPr>
                      </a:pPr>
                      <a:r>
                        <a:rPr>
                          <a:solidFill>
                            <a:srgbClr val="FFFFFF"/>
                          </a:solidFill>
                          <a:latin typeface="Calibri"/>
                          <a:ea typeface="Calibri"/>
                          <a:cs typeface="Calibri"/>
                          <a:sym typeface="Calibri"/>
                        </a:rPr>
                        <a:t>Name</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0365C0"/>
                    </a:solidFill>
                  </a:tcPr>
                </a:tc>
                <a:tc>
                  <a:txBody>
                    <a:bodyPr/>
                    <a:lstStyle/>
                    <a:p>
                      <a:pPr algn="l" defTabSz="914400">
                        <a:defRPr sz="1800" b="0">
                          <a:solidFill>
                            <a:srgbClr val="000000"/>
                          </a:solidFill>
                        </a:defRPr>
                      </a:pPr>
                      <a:r>
                        <a:rPr>
                          <a:solidFill>
                            <a:srgbClr val="FFFFFF"/>
                          </a:solidFill>
                          <a:latin typeface="Calibri"/>
                          <a:ea typeface="Calibri"/>
                          <a:cs typeface="Calibri"/>
                          <a:sym typeface="Calibri"/>
                        </a:rPr>
                        <a:t>Operating system</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0365C0"/>
                    </a:solidFill>
                  </a:tcPr>
                </a:tc>
                <a:tc>
                  <a:txBody>
                    <a:bodyPr/>
                    <a:lstStyle/>
                    <a:p>
                      <a:pPr algn="l" defTabSz="914400">
                        <a:defRPr sz="1800" b="0">
                          <a:solidFill>
                            <a:srgbClr val="000000"/>
                          </a:solidFill>
                        </a:defRPr>
                      </a:pPr>
                      <a:r>
                        <a:rPr>
                          <a:solidFill>
                            <a:srgbClr val="FFFFFF"/>
                          </a:solidFill>
                          <a:latin typeface="Calibri"/>
                          <a:ea typeface="Calibri"/>
                          <a:cs typeface="Calibri"/>
                          <a:sym typeface="Calibri"/>
                        </a:rPr>
                        <a:t>License</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0365C0"/>
                    </a:solidFill>
                  </a:tcPr>
                </a:tc>
                <a:extLst>
                  <a:ext uri="{0D108BD9-81ED-4DB2-BD59-A6C34878D82A}">
                    <a16:rowId xmlns:a16="http://schemas.microsoft.com/office/drawing/2014/main" val="10000"/>
                  </a:ext>
                </a:extLst>
              </a:tr>
              <a:tr h="628650">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2"/>
                        </a:rPr>
                        <a:t>Jaws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Windows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Commercial</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extLst>
                  <a:ext uri="{0D108BD9-81ED-4DB2-BD59-A6C34878D82A}">
                    <a16:rowId xmlns:a16="http://schemas.microsoft.com/office/drawing/2014/main" val="10001"/>
                  </a:ext>
                </a:extLst>
              </a:tr>
              <a:tr h="574051">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3"/>
                        </a:rPr>
                        <a:t>NVDA</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Windows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GPL v 2</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extLst>
                  <a:ext uri="{0D108BD9-81ED-4DB2-BD59-A6C34878D82A}">
                    <a16:rowId xmlns:a16="http://schemas.microsoft.com/office/drawing/2014/main" val="10002"/>
                  </a:ext>
                </a:extLst>
              </a:tr>
              <a:tr h="907255">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4"/>
                        </a:rPr>
                        <a:t>Orca</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Linux, ambiente grafico</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GPL</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extLst>
                  <a:ext uri="{0D108BD9-81ED-4DB2-BD59-A6C34878D82A}">
                    <a16:rowId xmlns:a16="http://schemas.microsoft.com/office/drawing/2014/main" val="10003"/>
                  </a:ext>
                </a:extLst>
              </a:tr>
              <a:tr h="574051">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5"/>
                        </a:rPr>
                        <a:t>TalkBack</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Android</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Built-in</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extLst>
                  <a:ext uri="{0D108BD9-81ED-4DB2-BD59-A6C34878D82A}">
                    <a16:rowId xmlns:a16="http://schemas.microsoft.com/office/drawing/2014/main" val="10004"/>
                  </a:ext>
                </a:extLst>
              </a:tr>
              <a:tr h="574051">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6"/>
                        </a:rPr>
                        <a:t>VoiceOver</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iOS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Built-in</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FFFFFF"/>
                    </a:solidFill>
                  </a:tcPr>
                </a:tc>
                <a:extLst>
                  <a:ext uri="{0D108BD9-81ED-4DB2-BD59-A6C34878D82A}">
                    <a16:rowId xmlns:a16="http://schemas.microsoft.com/office/drawing/2014/main" val="10005"/>
                  </a:ext>
                </a:extLst>
              </a:tr>
              <a:tr h="574051">
                <a:tc>
                  <a:txBody>
                    <a:bodyPr/>
                    <a:lstStyle/>
                    <a:p>
                      <a:pPr algn="l" defTabSz="914400">
                        <a:defRPr sz="1800" b="0" u="sng">
                          <a:solidFill>
                            <a:srgbClr val="FFFFFF"/>
                          </a:solidFill>
                          <a:uFill>
                            <a:solidFill>
                              <a:schemeClr val="accent1"/>
                            </a:solidFill>
                          </a:uFill>
                          <a:latin typeface="Calibri"/>
                          <a:ea typeface="Calibri"/>
                          <a:cs typeface="Calibri"/>
                          <a:sym typeface="Calibri"/>
                        </a:defRPr>
                      </a:pPr>
                      <a:r>
                        <a:rPr>
                          <a:solidFill>
                            <a:srgbClr val="0000FF"/>
                          </a:solidFill>
                          <a:uFill>
                            <a:solidFill>
                              <a:srgbClr val="0000FF"/>
                            </a:solidFill>
                          </a:uFill>
                          <a:hlinkClick r:id="rId7"/>
                        </a:rPr>
                        <a:t>VoiceOver</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Mac OS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Built-in</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extLst>
                  <a:ext uri="{0D108BD9-81ED-4DB2-BD59-A6C34878D82A}">
                    <a16:rowId xmlns:a16="http://schemas.microsoft.com/office/drawing/2014/main" val="10006"/>
                  </a:ext>
                </a:extLst>
              </a:tr>
              <a:tr h="574051">
                <a:tc>
                  <a:txBody>
                    <a:bodyPr/>
                    <a:lstStyle/>
                    <a:p>
                      <a:pPr algn="l" defTabSz="914400">
                        <a:defRPr sz="1800" b="0">
                          <a:solidFill>
                            <a:srgbClr val="000000"/>
                          </a:solidFill>
                        </a:defRPr>
                      </a:pPr>
                      <a:r>
                        <a:rPr>
                          <a:solidFill>
                            <a:srgbClr val="FFFFFF"/>
                          </a:solidFill>
                          <a:latin typeface="Calibri"/>
                          <a:ea typeface="Calibri"/>
                          <a:cs typeface="Calibri"/>
                          <a:sym typeface="Calibri"/>
                        </a:rPr>
                        <a:t>Chrome Vox</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398CCE"/>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Google Chrome, Chrome OS</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tc>
                  <a:txBody>
                    <a:bodyPr/>
                    <a:lstStyle/>
                    <a:p>
                      <a:pPr algn="l" defTabSz="914400">
                        <a:defRPr sz="1800" b="0">
                          <a:solidFill>
                            <a:srgbClr val="000000"/>
                          </a:solidFill>
                        </a:defRPr>
                      </a:pPr>
                      <a:r>
                        <a:rPr>
                          <a:solidFill>
                            <a:srgbClr val="151515"/>
                          </a:solidFill>
                          <a:latin typeface="Calibri"/>
                          <a:ea typeface="Calibri"/>
                          <a:cs typeface="Calibri"/>
                          <a:sym typeface="Calibri"/>
                        </a:rPr>
                        <a:t>N/A</a:t>
                      </a:r>
                    </a:p>
                  </a:txBody>
                  <a:tcPr marL="35719" marR="35719" marT="35719" marB="35719" anchor="ctr" horzOverflow="overflow">
                    <a:lnL w="12700">
                      <a:solidFill>
                        <a:schemeClr val="accent1">
                          <a:lumOff val="15098"/>
                        </a:schemeClr>
                      </a:solidFill>
                    </a:lnL>
                    <a:lnR w="12700">
                      <a:solidFill>
                        <a:schemeClr val="accent1">
                          <a:lumOff val="15098"/>
                        </a:schemeClr>
                      </a:solidFill>
                    </a:lnR>
                    <a:lnT w="12700">
                      <a:solidFill>
                        <a:schemeClr val="accent1">
                          <a:lumOff val="15098"/>
                        </a:schemeClr>
                      </a:solidFill>
                    </a:lnT>
                    <a:lnB w="12700">
                      <a:solidFill>
                        <a:schemeClr val="accent1">
                          <a:lumOff val="15098"/>
                        </a:schemeClr>
                      </a:solidFill>
                    </a:lnB>
                    <a:solidFill>
                      <a:srgbClr val="E3E5E8"/>
                    </a:solidFill>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creen magnifier"/>
          <p:cNvSpPr txBox="1">
            <a:spLocks noGrp="1"/>
          </p:cNvSpPr>
          <p:nvPr>
            <p:ph type="title"/>
          </p:nvPr>
        </p:nvSpPr>
        <p:spPr>
          <a:prstGeom prst="rect">
            <a:avLst/>
          </a:prstGeom>
        </p:spPr>
        <p:txBody>
          <a:bodyPr/>
          <a:lstStyle/>
          <a:p>
            <a:r>
              <a:t>Videoingranditori</a:t>
            </a:r>
          </a:p>
        </p:txBody>
      </p:sp>
      <p:sp>
        <p:nvSpPr>
          <p:cNvPr id="133" name="A screen magnifier [4] interfaces with a computer's graphical output to present enlarged screen content. By enlarging part (or all) of a screen, people with visual impairments (with some functional vision) can better see words and images.…"/>
          <p:cNvSpPr txBox="1">
            <a:spLocks noGrp="1"/>
          </p:cNvSpPr>
          <p:nvPr>
            <p:ph type="body" idx="1"/>
          </p:nvPr>
        </p:nvSpPr>
        <p:spPr>
          <a:xfrm>
            <a:off x="685800" y="1219198"/>
            <a:ext cx="8229600" cy="4876805"/>
          </a:xfrm>
          <a:prstGeom prst="rect">
            <a:avLst/>
          </a:prstGeom>
        </p:spPr>
        <p:txBody>
          <a:bodyPr/>
          <a:lstStyle/>
          <a:p>
            <a:pPr defTabSz="771662">
              <a:spcBef>
                <a:spcPts val="400"/>
              </a:spcBef>
              <a:defRPr sz="2000"/>
            </a:pPr>
            <a:r>
              <a:t>Un software per l’ingrandimento dello schermo si interfaccia con l'output grafico di un computer per presentare una versione ingrandita del contenuto mostrato sullo schermo. Ingrandendo parte (o tutto) di uno schermo, ipovedenti e/o ciechi parziali (rispettivamente con residuo visivo con correzione non superiore a 1/10 e 1/20( possono vedere meglio parole e immagini.</a:t>
            </a:r>
          </a:p>
          <a:p>
            <a:pPr defTabSz="771662">
              <a:spcBef>
                <a:spcPts val="500"/>
              </a:spcBef>
              <a:defRPr sz="2000"/>
            </a:pPr>
            <a:endParaRPr/>
          </a:p>
          <a:p>
            <a:pPr defTabSz="771662">
              <a:spcBef>
                <a:spcPts val="400"/>
              </a:spcBef>
              <a:defRPr sz="2000"/>
            </a:pPr>
            <a:r>
              <a:t>La forma più semplice di ingrandimento presenta una porzione del contenuto originale dello schermo, il cosiddetto “focus”, in modo da occuparlo in tutto o in parte. Questa porzione ingrandita dovrebbe includere il contenuto di maggior interesse per l'utente e il puntatore o il cursore, anch'essi opportunamente ingranditi. Mentre l'utente sposta il puntatore o il cursore, l'ingrandimento dello schermo dovrebbe aggiornare il contenuto ingrandito. Se questo tracciamento è a scatti o sfarfalla, è probabile che disturbi l’utente.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mmon features in screen magnifiers"/>
          <p:cNvSpPr txBox="1">
            <a:spLocks noGrp="1"/>
          </p:cNvSpPr>
          <p:nvPr>
            <p:ph type="title"/>
          </p:nvPr>
        </p:nvSpPr>
        <p:spPr>
          <a:prstGeom prst="rect">
            <a:avLst/>
          </a:prstGeom>
        </p:spPr>
        <p:txBody>
          <a:bodyPr/>
          <a:lstStyle>
            <a:lvl1pPr defTabSz="484886">
              <a:defRPr sz="3200"/>
            </a:lvl1pPr>
          </a:lstStyle>
          <a:p>
            <a:r>
              <a:t>Funzionalità comuni negli ingranditori dello schermo</a:t>
            </a:r>
          </a:p>
        </p:txBody>
      </p:sp>
      <p:sp>
        <p:nvSpPr>
          <p:cNvPr id="136" name="Ranges of 1- to 16-times magnification are commonly used. The greater the magnification the smaller the portion of the original screen content that can be viewed, so users will tend to use the lowest magnification they can manage. Additional features are"/>
          <p:cNvSpPr txBox="1">
            <a:spLocks noGrp="1"/>
          </p:cNvSpPr>
          <p:nvPr>
            <p:ph type="body" idx="1"/>
          </p:nvPr>
        </p:nvSpPr>
        <p:spPr>
          <a:xfrm>
            <a:off x="424543" y="1066799"/>
            <a:ext cx="8490857" cy="4876805"/>
          </a:xfrm>
          <a:prstGeom prst="rect">
            <a:avLst/>
          </a:prstGeom>
        </p:spPr>
        <p:txBody>
          <a:bodyPr/>
          <a:lstStyle/>
          <a:p>
            <a:pPr defTabSz="695449">
              <a:spcBef>
                <a:spcPts val="200"/>
              </a:spcBef>
              <a:defRPr sz="1674"/>
            </a:pPr>
            <a:r>
              <a:t>Si utilizzano comunemente intervalli di ingrandimento da 1 a 16 volte. Maggiore è l'ingrandimento, minore è la parte del contenuto dello schermo originale che può essere visualizzata, quindi gli utenti tenderanno a utilizzare l'ingrandimento più basso che consente loro di distinguere facilmente gli elementi visualizzati. Funzioni aggiuntive sono comunemente fornite per le persone con particolari difficoltà visive:</a:t>
            </a:r>
            <a:endParaRPr sz="1395"/>
          </a:p>
          <a:p>
            <a:pPr marL="260792" indent="-260792" defTabSz="695449">
              <a:spcBef>
                <a:spcPts val="200"/>
              </a:spcBef>
              <a:buSzPct val="100000"/>
              <a:buFont typeface="Arial"/>
              <a:buChar char="•"/>
              <a:defRPr sz="1674" b="1" i="1"/>
            </a:pPr>
            <a:r>
              <a:t>Inversione dei colori</a:t>
            </a:r>
            <a:r>
              <a:rPr b="0" i="0"/>
              <a:t>, che in genere trasforma il testo da nero su bianco a bianco su nero. Ciò può ridurre i riflessi dello schermo.</a:t>
            </a:r>
            <a:endParaRPr sz="1395"/>
          </a:p>
          <a:p>
            <a:pPr marL="260792" indent="-260792" defTabSz="695449">
              <a:spcBef>
                <a:spcPts val="200"/>
              </a:spcBef>
              <a:buSzPct val="100000"/>
              <a:buFont typeface="Arial"/>
              <a:buChar char="•"/>
              <a:defRPr sz="1674" b="1" i="1"/>
            </a:pPr>
            <a:r>
              <a:t>Smoothing</a:t>
            </a:r>
            <a:r>
              <a:rPr b="0" i="0"/>
              <a:t>. Il testo può diventare meno leggibile e più difficile da riconoscere quando ingrandito, quindi i software di ingrandimento dello schermo usano l'interpolazione per smussare i caratteri in modo da compensare questo fenomeno.</a:t>
            </a:r>
            <a:endParaRPr sz="1395"/>
          </a:p>
          <a:p>
            <a:pPr marL="260792" indent="-260792" defTabSz="695449">
              <a:spcBef>
                <a:spcPts val="200"/>
              </a:spcBef>
              <a:buSzPct val="100000"/>
              <a:buFont typeface="Arial"/>
              <a:buChar char="•"/>
              <a:defRPr sz="1674" b="1" i="1"/>
            </a:pPr>
            <a:r>
              <a:t>Personalizzazione del cursore</a:t>
            </a:r>
            <a:r>
              <a:rPr b="0" i="0"/>
              <a:t>, evidenziando la posizione del mouse e del cursore di testo per renderle più visibili.</a:t>
            </a:r>
            <a:endParaRPr sz="1395"/>
          </a:p>
          <a:p>
            <a:pPr marL="260792" indent="-260792" defTabSz="695449">
              <a:spcBef>
                <a:spcPts val="200"/>
              </a:spcBef>
              <a:buSzPct val="100000"/>
              <a:buFont typeface="Arial"/>
              <a:buChar char="•"/>
              <a:defRPr sz="1674" b="1" i="1"/>
            </a:pPr>
            <a:r>
              <a:t>Diverse modalità di ingrandimento</a:t>
            </a:r>
            <a:r>
              <a:rPr b="0" i="0"/>
              <a:t>. Gli ingranditori dello schermo possono alterare il modo in cui presentano la porzione ingrandita: coprendo l'intero schermo, fornendo una lente che viene spostata sullo schermo non ingrandito o ingrandendo un’area predeterminata.</a:t>
            </a:r>
            <a:endParaRPr sz="1395"/>
          </a:p>
          <a:p>
            <a:pPr marL="260792" indent="-260792" defTabSz="695449">
              <a:spcBef>
                <a:spcPts val="200"/>
              </a:spcBef>
              <a:buSzPct val="100000"/>
              <a:buFont typeface="Arial"/>
              <a:buChar char="•"/>
              <a:defRPr sz="1674" b="1" i="1"/>
            </a:pPr>
            <a:r>
              <a:t>Mirino</a:t>
            </a:r>
            <a:r>
              <a:rPr b="0" i="0"/>
              <a:t> (con dimensioni, colore e opacità personalizzabili), per facilitare l'uso di un dispositivo di puntamento quando il puntatore del mouse è </a:t>
            </a:r>
            <a:br>
              <a:rPr b="0" i="0"/>
            </a:br>
            <a:r>
              <a:rPr b="0" i="0"/>
              <a:t>difficile da vedere anche se si utilizza l’ingrandimento.</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Assistive technologies for motor impairments"/>
          <p:cNvSpPr txBox="1">
            <a:spLocks noGrp="1"/>
          </p:cNvSpPr>
          <p:nvPr>
            <p:ph type="title"/>
          </p:nvPr>
        </p:nvSpPr>
        <p:spPr>
          <a:prstGeom prst="rect">
            <a:avLst/>
          </a:prstGeom>
        </p:spPr>
        <p:txBody>
          <a:bodyPr/>
          <a:lstStyle>
            <a:lvl1pPr defTabSz="484886">
              <a:defRPr sz="3200"/>
            </a:lvl1pPr>
          </a:lstStyle>
          <a:p>
            <a:r>
              <a:t>Tecnologie assistive per le disabilità motorie</a:t>
            </a:r>
          </a:p>
        </p:txBody>
      </p:sp>
      <p:sp>
        <p:nvSpPr>
          <p:cNvPr id="139" name="Motor impairment assistive technologies:…"/>
          <p:cNvSpPr txBox="1">
            <a:spLocks noGrp="1"/>
          </p:cNvSpPr>
          <p:nvPr>
            <p:ph type="body" idx="1"/>
          </p:nvPr>
        </p:nvSpPr>
        <p:spPr>
          <a:xfrm>
            <a:off x="685800" y="1737360"/>
            <a:ext cx="8229600" cy="4358642"/>
          </a:xfrm>
          <a:prstGeom prst="rect">
            <a:avLst/>
          </a:prstGeom>
        </p:spPr>
        <p:txBody>
          <a:bodyPr/>
          <a:lstStyle/>
          <a:p>
            <a:pPr lvl="1">
              <a:buFont typeface="Arial"/>
            </a:pPr>
            <a:r>
              <a:t>mouth stick;</a:t>
            </a:r>
          </a:p>
          <a:p>
            <a:pPr lvl="1">
              <a:buFont typeface="Arial"/>
            </a:pPr>
            <a:r>
              <a:t>head wand;</a:t>
            </a:r>
          </a:p>
          <a:p>
            <a:pPr lvl="1">
              <a:buFont typeface="Arial"/>
            </a:pPr>
            <a:r>
              <a:t>controllo interruttori;</a:t>
            </a:r>
          </a:p>
          <a:p>
            <a:pPr lvl="1">
              <a:buFont typeface="Arial"/>
            </a:pPr>
            <a:r>
              <a:t>sip and puff switch;</a:t>
            </a:r>
          </a:p>
          <a:p>
            <a:pPr lvl="1">
              <a:buFont typeface="Arial"/>
            </a:pPr>
            <a:r>
              <a:t>oversized trackball mouse;</a:t>
            </a:r>
          </a:p>
          <a:p>
            <a:pPr lvl="1">
              <a:buFont typeface="Arial"/>
            </a:pPr>
            <a:r>
              <a:t>adaptive keyboard;</a:t>
            </a:r>
          </a:p>
          <a:p>
            <a:pPr lvl="1">
              <a:buFont typeface="Arial"/>
            </a:pPr>
            <a:r>
              <a:t>sistemi di puntamento oculare;</a:t>
            </a:r>
          </a:p>
          <a:p>
            <a:pPr lvl="1">
              <a:buFont typeface="Arial"/>
            </a:pPr>
            <a:r>
              <a:t>sistemi di riconoscimento vocale.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Mouth stick"/>
          <p:cNvSpPr txBox="1">
            <a:spLocks noGrp="1"/>
          </p:cNvSpPr>
          <p:nvPr>
            <p:ph type="title"/>
          </p:nvPr>
        </p:nvSpPr>
        <p:spPr>
          <a:prstGeom prst="rect">
            <a:avLst/>
          </a:prstGeom>
        </p:spPr>
        <p:txBody>
          <a:bodyPr/>
          <a:lstStyle>
            <a:lvl1pPr>
              <a:defRPr sz="3600"/>
            </a:lvl1pPr>
          </a:lstStyle>
          <a:p>
            <a:r>
              <a:t>Mouth stick</a:t>
            </a:r>
          </a:p>
        </p:txBody>
      </p:sp>
      <p:sp>
        <p:nvSpPr>
          <p:cNvPr id="142" name="A mouth stick is just what its name implies: a stick that is placed in the mouth. Due to its simplicity and low cost, the mouth stick is one of the most popular assistive technologies. In many cases there is a rubber tip at the end of the mouth stick to "/>
          <p:cNvSpPr txBox="1">
            <a:spLocks noGrp="1"/>
          </p:cNvSpPr>
          <p:nvPr>
            <p:ph type="body" sz="half" idx="1"/>
          </p:nvPr>
        </p:nvSpPr>
        <p:spPr>
          <a:xfrm>
            <a:off x="228598" y="1066800"/>
            <a:ext cx="4637320" cy="4876800"/>
          </a:xfrm>
          <a:prstGeom prst="rect">
            <a:avLst/>
          </a:prstGeom>
        </p:spPr>
        <p:txBody>
          <a:bodyPr/>
          <a:lstStyle/>
          <a:p>
            <a:pPr defTabSz="749808">
              <a:spcBef>
                <a:spcPts val="900"/>
              </a:spcBef>
              <a:defRPr sz="1800"/>
            </a:pPr>
            <a:r>
              <a:t>Un mouth stick è esattamente ciò che implica il suo nome: uno stick che viene messo in bocca. </a:t>
            </a:r>
            <a:endParaRPr sz="1600"/>
          </a:p>
          <a:p>
            <a:pPr defTabSz="749808">
              <a:spcBef>
                <a:spcPts val="900"/>
              </a:spcBef>
              <a:defRPr sz="1800"/>
            </a:pPr>
            <a:r>
              <a:t>Grazie alla sua semplicità e al suo basso costo, lo stick è una delle tecnologie assistive più popolari. </a:t>
            </a:r>
            <a:endParaRPr sz="1600"/>
          </a:p>
          <a:p>
            <a:pPr defTabSz="749808">
              <a:spcBef>
                <a:spcPts val="900"/>
              </a:spcBef>
              <a:defRPr sz="1800"/>
            </a:pPr>
            <a:r>
              <a:t>In molti casi è presente una punta di gomma all'estremità del bastoncino per offrire una migliore trazione ed un’altra  di plastica o gomma all'altra estremità che la persona inserisce nella bocca. </a:t>
            </a:r>
            <a:endParaRPr sz="1600"/>
          </a:p>
          <a:p>
            <a:pPr defTabSz="749808">
              <a:spcBef>
                <a:spcPts val="900"/>
              </a:spcBef>
              <a:defRPr sz="1800"/>
            </a:pPr>
            <a:r>
              <a:t>Chi non usa le mani può usare un mouth stick per digitare su una tastiera e manipolare una trackball, a seconda del controllo del dispositivo che riesce ad avere e della sua pazienza quando questi movimenti risultano difficili.</a:t>
            </a:r>
          </a:p>
        </p:txBody>
      </p:sp>
      <p:pic>
        <p:nvPicPr>
          <p:cNvPr id="143" name="Mouth Stick" descr="Mouth Stick"/>
          <p:cNvPicPr>
            <a:picLocks noChangeAspect="1"/>
          </p:cNvPicPr>
          <p:nvPr/>
        </p:nvPicPr>
        <p:blipFill>
          <a:blip r:embed="rId2"/>
          <a:stretch>
            <a:fillRect/>
          </a:stretch>
        </p:blipFill>
        <p:spPr>
          <a:xfrm>
            <a:off x="5097490" y="1066800"/>
            <a:ext cx="3937654" cy="1989553"/>
          </a:xfrm>
          <a:prstGeom prst="rect">
            <a:avLst/>
          </a:prstGeom>
          <a:ln w="12700">
            <a:miter lim="400000"/>
          </a:ln>
        </p:spPr>
      </p:pic>
      <p:pic>
        <p:nvPicPr>
          <p:cNvPr id="144" name="Person using a computer through a mouth stick" descr="Person using a computer through a mouth stick"/>
          <p:cNvPicPr>
            <a:picLocks noChangeAspect="1"/>
          </p:cNvPicPr>
          <p:nvPr/>
        </p:nvPicPr>
        <p:blipFill>
          <a:blip r:embed="rId3"/>
          <a:stretch>
            <a:fillRect/>
          </a:stretch>
        </p:blipFill>
        <p:spPr>
          <a:xfrm>
            <a:off x="5177170" y="4064001"/>
            <a:ext cx="3857974" cy="2663374"/>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Head wand"/>
          <p:cNvSpPr txBox="1">
            <a:spLocks noGrp="1"/>
          </p:cNvSpPr>
          <p:nvPr>
            <p:ph type="title"/>
          </p:nvPr>
        </p:nvSpPr>
        <p:spPr>
          <a:prstGeom prst="rect">
            <a:avLst/>
          </a:prstGeom>
        </p:spPr>
        <p:txBody>
          <a:bodyPr/>
          <a:lstStyle/>
          <a:p>
            <a:r>
              <a:t>Head wand</a:t>
            </a:r>
          </a:p>
        </p:txBody>
      </p:sp>
      <p:sp>
        <p:nvSpPr>
          <p:cNvPr id="147" name="Very similar in function to mouth sticks, except the stick is strapped to the head. A person moves the head to make the head wand type characters, navigate through web documents, etc. Fatigue can be an issue when a lot of keystrokes are required in order"/>
          <p:cNvSpPr txBox="1">
            <a:spLocks noGrp="1"/>
          </p:cNvSpPr>
          <p:nvPr>
            <p:ph type="body" sz="half" idx="1"/>
          </p:nvPr>
        </p:nvSpPr>
        <p:spPr>
          <a:xfrm>
            <a:off x="4223656" y="1143000"/>
            <a:ext cx="4691746" cy="4876800"/>
          </a:xfrm>
          <a:prstGeom prst="rect">
            <a:avLst/>
          </a:prstGeom>
        </p:spPr>
        <p:txBody>
          <a:bodyPr/>
          <a:lstStyle/>
          <a:p>
            <a:pPr defTabSz="887149">
              <a:spcBef>
                <a:spcPts val="400"/>
              </a:spcBef>
              <a:defRPr sz="2200"/>
            </a:pPr>
            <a:r>
              <a:t>Molto simile per funzionalità al mouth stick, ad eccezione del fatto che in questo caso il bastoncino è legato alla testa. </a:t>
            </a:r>
          </a:p>
          <a:p>
            <a:pPr defTabSz="887149">
              <a:spcBef>
                <a:spcPts val="400"/>
              </a:spcBef>
              <a:defRPr sz="2200"/>
            </a:pPr>
            <a:r>
              <a:t>Una persona muove la testa per usare la bacchetta in modo da premere i tasti della tastiera, navigare attraverso documenti web, ecc. </a:t>
            </a:r>
          </a:p>
          <a:p>
            <a:pPr defTabSz="887149">
              <a:spcBef>
                <a:spcPts val="400"/>
              </a:spcBef>
              <a:defRPr sz="2200"/>
            </a:pPr>
            <a:r>
              <a:t>La fatica può essere un problema quando sono necessarie molte sequenze di tasti per eseguire un compito, poiché l’utente potrebbe dover eseguire molti movimenti.</a:t>
            </a:r>
          </a:p>
        </p:txBody>
      </p:sp>
      <p:pic>
        <p:nvPicPr>
          <p:cNvPr id="148" name="head wand" descr="head wand"/>
          <p:cNvPicPr>
            <a:picLocks noChangeAspect="1"/>
          </p:cNvPicPr>
          <p:nvPr/>
        </p:nvPicPr>
        <p:blipFill>
          <a:blip r:embed="rId2"/>
          <a:stretch>
            <a:fillRect/>
          </a:stretch>
        </p:blipFill>
        <p:spPr>
          <a:xfrm>
            <a:off x="501550" y="1066799"/>
            <a:ext cx="3471735" cy="2016338"/>
          </a:xfrm>
          <a:prstGeom prst="rect">
            <a:avLst/>
          </a:prstGeom>
          <a:ln w="12700">
            <a:miter lim="400000"/>
          </a:ln>
        </p:spPr>
      </p:pic>
      <p:pic>
        <p:nvPicPr>
          <p:cNvPr id="149" name="Person using a computer through a head wand" descr="Person using a computer through a head wand"/>
          <p:cNvPicPr>
            <a:picLocks noChangeAspect="1"/>
          </p:cNvPicPr>
          <p:nvPr/>
        </p:nvPicPr>
        <p:blipFill>
          <a:blip r:embed="rId3"/>
          <a:stretch>
            <a:fillRect/>
          </a:stretch>
        </p:blipFill>
        <p:spPr>
          <a:xfrm>
            <a:off x="501550" y="3223760"/>
            <a:ext cx="3341107" cy="347475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ingle switch access"/>
          <p:cNvSpPr txBox="1">
            <a:spLocks noGrp="1"/>
          </p:cNvSpPr>
          <p:nvPr>
            <p:ph type="title"/>
          </p:nvPr>
        </p:nvSpPr>
        <p:spPr>
          <a:prstGeom prst="rect">
            <a:avLst/>
          </a:prstGeom>
        </p:spPr>
        <p:txBody>
          <a:bodyPr/>
          <a:lstStyle>
            <a:lvl1pPr>
              <a:defRPr sz="3600"/>
            </a:lvl1pPr>
          </a:lstStyle>
          <a:p>
            <a:r>
              <a:t>Controllo interruttori</a:t>
            </a:r>
          </a:p>
        </p:txBody>
      </p:sp>
      <p:sp>
        <p:nvSpPr>
          <p:cNvPr id="152" name="People who have very limited mobility use this type of device. If a person can move only the head, for example, a switch could be placed to the side of the head that would allow the person to click it with head movements. This clicking action is usually "/>
          <p:cNvSpPr txBox="1">
            <a:spLocks noGrp="1"/>
          </p:cNvSpPr>
          <p:nvPr>
            <p:ph type="body" sz="half" idx="1"/>
          </p:nvPr>
        </p:nvSpPr>
        <p:spPr>
          <a:xfrm>
            <a:off x="4411979" y="1017266"/>
            <a:ext cx="4697731" cy="5029206"/>
          </a:xfrm>
          <a:prstGeom prst="rect">
            <a:avLst/>
          </a:prstGeom>
        </p:spPr>
        <p:txBody>
          <a:bodyPr/>
          <a:lstStyle/>
          <a:p>
            <a:pPr defTabSz="816375">
              <a:spcBef>
                <a:spcPts val="300"/>
              </a:spcBef>
              <a:defRPr sz="1919"/>
            </a:pPr>
            <a:r>
              <a:t>Le persone con mobilità molto limitata utilizzano questo tipo di dispositivo. </a:t>
            </a:r>
            <a:endParaRPr sz="1727"/>
          </a:p>
          <a:p>
            <a:pPr defTabSz="816375">
              <a:spcBef>
                <a:spcPts val="300"/>
              </a:spcBef>
              <a:defRPr sz="1919"/>
            </a:pPr>
            <a:r>
              <a:t>Se una persona può muovere solo la testa, ad esempio, si potrebbe posizionare un interruttore sul lato della testa che consentirebbe alla persona di premerlo con semplici movimenti del capo. </a:t>
            </a:r>
            <a:endParaRPr sz="1727"/>
          </a:p>
          <a:p>
            <a:pPr defTabSz="816375">
              <a:spcBef>
                <a:spcPts val="300"/>
              </a:spcBef>
              <a:defRPr sz="1919"/>
            </a:pPr>
            <a:r>
              <a:t>Questa azione di clic viene generalmente interpretata da un software specializzato sul computer, che consente all'utente di navigare attraverso il sistema operativo, le pagine Web e altri ambienti. </a:t>
            </a:r>
            <a:endParaRPr sz="1727"/>
          </a:p>
          <a:p>
            <a:pPr defTabSz="816375">
              <a:spcBef>
                <a:spcPts val="300"/>
              </a:spcBef>
              <a:defRPr sz="1919"/>
            </a:pPr>
            <a:r>
              <a:t>Alcuni software facilitano la digitazione delle parole con un completamento automatico che tenta di indovinare ciò che si sta digitando e consente di scegliere tra le parole suggerite.</a:t>
            </a:r>
          </a:p>
        </p:txBody>
      </p:sp>
      <p:pic>
        <p:nvPicPr>
          <p:cNvPr id="153" name="single switch device" descr="single switch device"/>
          <p:cNvPicPr>
            <a:picLocks noChangeAspect="1"/>
          </p:cNvPicPr>
          <p:nvPr/>
        </p:nvPicPr>
        <p:blipFill>
          <a:blip r:embed="rId2"/>
          <a:stretch>
            <a:fillRect/>
          </a:stretch>
        </p:blipFill>
        <p:spPr>
          <a:xfrm>
            <a:off x="261258" y="1160050"/>
            <a:ext cx="3232334" cy="1801226"/>
          </a:xfrm>
          <a:prstGeom prst="rect">
            <a:avLst/>
          </a:prstGeom>
          <a:ln w="12700">
            <a:miter lim="400000"/>
          </a:ln>
        </p:spPr>
      </p:pic>
      <p:pic>
        <p:nvPicPr>
          <p:cNvPr id="154" name="Person using a computer through single switch access" descr="Person using a computer through single switch access"/>
          <p:cNvPicPr>
            <a:picLocks noChangeAspect="1"/>
          </p:cNvPicPr>
          <p:nvPr/>
        </p:nvPicPr>
        <p:blipFill>
          <a:blip r:embed="rId3"/>
          <a:stretch>
            <a:fillRect/>
          </a:stretch>
        </p:blipFill>
        <p:spPr>
          <a:xfrm>
            <a:off x="261258" y="4163424"/>
            <a:ext cx="4007874" cy="225443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ip and puff switches"/>
          <p:cNvSpPr txBox="1">
            <a:spLocks noGrp="1"/>
          </p:cNvSpPr>
          <p:nvPr>
            <p:ph type="title"/>
          </p:nvPr>
        </p:nvSpPr>
        <p:spPr>
          <a:prstGeom prst="rect">
            <a:avLst/>
          </a:prstGeom>
        </p:spPr>
        <p:txBody>
          <a:bodyPr/>
          <a:lstStyle>
            <a:lvl1pPr>
              <a:defRPr sz="3600"/>
            </a:lvl1pPr>
          </a:lstStyle>
          <a:p>
            <a:r>
              <a:t>Sip and puff switch</a:t>
            </a:r>
          </a:p>
        </p:txBody>
      </p:sp>
      <p:sp>
        <p:nvSpPr>
          <p:cNvPr id="157" name="Similar in functionality to the single switch, sip and puff switches are able to interpret the user's breath actions as on/off signals, and can be used for a variety of purposes, from controlling a wheelchair to navigating a computer. The hardware can be"/>
          <p:cNvSpPr txBox="1">
            <a:spLocks noGrp="1"/>
          </p:cNvSpPr>
          <p:nvPr>
            <p:ph type="body" sz="half" idx="1"/>
          </p:nvPr>
        </p:nvSpPr>
        <p:spPr>
          <a:xfrm>
            <a:off x="4267200" y="1066797"/>
            <a:ext cx="4648200" cy="5029206"/>
          </a:xfrm>
          <a:prstGeom prst="rect">
            <a:avLst/>
          </a:prstGeom>
        </p:spPr>
        <p:txBody>
          <a:bodyPr/>
          <a:lstStyle/>
          <a:p>
            <a:pPr defTabSz="816009">
              <a:spcBef>
                <a:spcPts val="400"/>
              </a:spcBef>
              <a:defRPr sz="2100"/>
            </a:pPr>
            <a:r>
              <a:t>Simile nella funzionalità al controllo interruttori, gli interruttori sip e puff sono in grado di interpretare le fasi della respirazione dell'utente come segnali di attivazione / disattivazione e possono essere utilizzati per una varietà di scopi, dal controllo di una sedia a rotelle alla navigazione di un computer. </a:t>
            </a:r>
          </a:p>
          <a:p>
            <a:pPr defTabSz="816009">
              <a:spcBef>
                <a:spcPts val="400"/>
              </a:spcBef>
              <a:defRPr sz="2100"/>
            </a:pPr>
            <a:r>
              <a:t>L'hardware può essere combinato con un software che estende le funzionalità di questo semplice dispositivo per applicazioni più sofisticate.</a:t>
            </a:r>
          </a:p>
        </p:txBody>
      </p:sp>
      <p:pic>
        <p:nvPicPr>
          <p:cNvPr id="158" name="sip and puff switch device" descr="sip and puff switch device"/>
          <p:cNvPicPr>
            <a:picLocks noChangeAspect="1"/>
          </p:cNvPicPr>
          <p:nvPr/>
        </p:nvPicPr>
        <p:blipFill>
          <a:blip r:embed="rId2"/>
          <a:stretch>
            <a:fillRect/>
          </a:stretch>
        </p:blipFill>
        <p:spPr>
          <a:xfrm>
            <a:off x="529144" y="1066800"/>
            <a:ext cx="3237315" cy="1918406"/>
          </a:xfrm>
          <a:prstGeom prst="rect">
            <a:avLst/>
          </a:prstGeom>
          <a:ln w="12700">
            <a:miter lim="400000"/>
          </a:ln>
        </p:spPr>
      </p:pic>
      <p:pic>
        <p:nvPicPr>
          <p:cNvPr id="159" name="Person using a computer through sip and puff switch devices" descr="Person using a computer through sip and puff switch devices"/>
          <p:cNvPicPr>
            <a:picLocks noChangeAspect="1"/>
          </p:cNvPicPr>
          <p:nvPr/>
        </p:nvPicPr>
        <p:blipFill>
          <a:blip r:embed="rId3"/>
          <a:stretch>
            <a:fillRect/>
          </a:stretch>
        </p:blipFill>
        <p:spPr>
          <a:xfrm>
            <a:off x="297543" y="3086804"/>
            <a:ext cx="3719287" cy="371929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Oversized trackball mouse"/>
          <p:cNvSpPr txBox="1">
            <a:spLocks noGrp="1"/>
          </p:cNvSpPr>
          <p:nvPr>
            <p:ph type="title"/>
          </p:nvPr>
        </p:nvSpPr>
        <p:spPr>
          <a:prstGeom prst="rect">
            <a:avLst/>
          </a:prstGeom>
        </p:spPr>
        <p:txBody>
          <a:bodyPr/>
          <a:lstStyle>
            <a:lvl1pPr defTabSz="514094">
              <a:defRPr sz="3600"/>
            </a:lvl1pPr>
          </a:lstStyle>
          <a:p>
            <a:r>
              <a:t>Oversized trackball mouse</a:t>
            </a:r>
          </a:p>
        </p:txBody>
      </p:sp>
      <p:sp>
        <p:nvSpPr>
          <p:cNvPr id="162" name="A trackball mouse is not necessarily an assistive technology, as some people without disabilities simply prefer it to the standard mouse. But it is often easier for a person with a motor disability to operate than a standard mouse. Someone may, for examp"/>
          <p:cNvSpPr txBox="1">
            <a:spLocks noGrp="1"/>
          </p:cNvSpPr>
          <p:nvPr>
            <p:ph type="body" idx="1"/>
          </p:nvPr>
        </p:nvSpPr>
        <p:spPr>
          <a:xfrm>
            <a:off x="3668486" y="1219198"/>
            <a:ext cx="5246917" cy="4876805"/>
          </a:xfrm>
          <a:prstGeom prst="rect">
            <a:avLst/>
          </a:prstGeom>
        </p:spPr>
        <p:txBody>
          <a:bodyPr/>
          <a:lstStyle/>
          <a:p>
            <a:pPr defTabSz="661841">
              <a:spcBef>
                <a:spcPts val="200"/>
              </a:spcBef>
              <a:defRPr sz="1692"/>
            </a:pPr>
            <a:r>
              <a:t>Un mouse trackball non è necessariamente una tecnologia di supporto, poiché alcune persone senza disabilità lo preferiscono semplicemente al mouse standard. Spesso, però, per le persone con disabilità motoria  risulta più facile da utilizzare  rispetto ad un mouse standard. È anche possibile usare un mouse trackball in combinazione con una bacchetta o un bastoncino, poiché è molto più facile manipolare una trackball con questi dispositivi rispetto a un mouse standard.</a:t>
            </a:r>
            <a:endParaRPr sz="1410"/>
          </a:p>
          <a:p>
            <a:pPr defTabSz="661841">
              <a:spcBef>
                <a:spcPts val="400"/>
              </a:spcBef>
              <a:defRPr sz="1692"/>
            </a:pPr>
            <a:endParaRPr sz="1410"/>
          </a:p>
          <a:p>
            <a:pPr defTabSz="661841">
              <a:spcBef>
                <a:spcPts val="200"/>
              </a:spcBef>
              <a:defRPr sz="1692"/>
            </a:pPr>
            <a:r>
              <a:t>Chi soffre di tremori nelle mani può trarre beneficio da questo tipo di mouse perché, una volta spostato il cursore nella posizione desiderata, c'è meno pericolo di spostarlo accidentalmente mentre si tenta di fare clic sul pulsante del mouse. In caso di problemi nel controllo delle mani, questo dispositivo può essere facilmente controllato anche </a:t>
            </a:r>
            <a:br/>
            <a:r>
              <a:t>con i piedi.</a:t>
            </a:r>
          </a:p>
        </p:txBody>
      </p:sp>
      <p:pic>
        <p:nvPicPr>
          <p:cNvPr id="163" name="Picture 3" descr="Picture 3"/>
          <p:cNvPicPr>
            <a:picLocks noChangeAspect="1"/>
          </p:cNvPicPr>
          <p:nvPr/>
        </p:nvPicPr>
        <p:blipFill>
          <a:blip r:embed="rId2"/>
          <a:stretch>
            <a:fillRect/>
          </a:stretch>
        </p:blipFill>
        <p:spPr>
          <a:xfrm>
            <a:off x="269980" y="1066800"/>
            <a:ext cx="3115480" cy="2666851"/>
          </a:xfrm>
          <a:prstGeom prst="rect">
            <a:avLst/>
          </a:prstGeom>
          <a:ln w="12700">
            <a:miter lim="400000"/>
          </a:ln>
        </p:spPr>
      </p:pic>
      <p:pic>
        <p:nvPicPr>
          <p:cNvPr id="164" name="Picture 4" descr="Picture 4"/>
          <p:cNvPicPr>
            <a:picLocks noChangeAspect="1"/>
          </p:cNvPicPr>
          <p:nvPr/>
        </p:nvPicPr>
        <p:blipFill>
          <a:blip r:embed="rId3"/>
          <a:stretch>
            <a:fillRect/>
          </a:stretch>
        </p:blipFill>
        <p:spPr>
          <a:xfrm>
            <a:off x="477157" y="3842656"/>
            <a:ext cx="2908301" cy="2908303"/>
          </a:xfrm>
          <a:prstGeom prst="rect">
            <a:avLst/>
          </a:prstGeom>
          <a:ln w="12700">
            <a:miter lim="400000"/>
          </a:ln>
        </p:spPr>
      </p:pic>
      <p:sp>
        <p:nvSpPr>
          <p:cNvPr id="165" name="Oval 5"/>
          <p:cNvSpPr/>
          <p:nvPr/>
        </p:nvSpPr>
        <p:spPr>
          <a:xfrm>
            <a:off x="2394854" y="4133720"/>
            <a:ext cx="903519" cy="925289"/>
          </a:xfrm>
          <a:prstGeom prst="ellipse">
            <a:avLst/>
          </a:prstGeom>
          <a:solidFill>
            <a:srgbClr val="DFD1CC"/>
          </a:solidFill>
          <a:ln w="12700">
            <a:miter lim="400000"/>
          </a:ln>
        </p:spPr>
        <p:txBody>
          <a:bodyPr lIns="45718" tIns="45718" rIns="45718" bIns="45718"/>
          <a:lstStyle/>
          <a:p>
            <a:pPr algn="r" defTabSz="914400">
              <a:defRPr sz="2000">
                <a:solidFill>
                  <a:srgbClr val="666699"/>
                </a:solidFill>
                <a:latin typeface="Times New Roman"/>
                <a:ea typeface="Times New Roman"/>
                <a:cs typeface="Times New Roman"/>
                <a:sym typeface="Times New Roman"/>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Adaptive keyboard"/>
          <p:cNvSpPr txBox="1">
            <a:spLocks noGrp="1"/>
          </p:cNvSpPr>
          <p:nvPr>
            <p:ph type="title"/>
          </p:nvPr>
        </p:nvSpPr>
        <p:spPr>
          <a:prstGeom prst="rect">
            <a:avLst/>
          </a:prstGeom>
        </p:spPr>
        <p:txBody>
          <a:bodyPr/>
          <a:lstStyle>
            <a:lvl1pPr>
              <a:defRPr sz="3600"/>
            </a:lvl1pPr>
          </a:lstStyle>
          <a:p>
            <a:r>
              <a:t>Adaptive keyboard</a:t>
            </a:r>
          </a:p>
        </p:txBody>
      </p:sp>
      <p:sp>
        <p:nvSpPr>
          <p:cNvPr id="168" name="In cases where a person does not have reliable muscle control in the hands for precision movements, an adaptive keyboard can be useful. Some adaptive keyboards have raised areas in between the keys, rather than lowered areas, to allow the person to first"/>
          <p:cNvSpPr txBox="1">
            <a:spLocks noGrp="1"/>
          </p:cNvSpPr>
          <p:nvPr>
            <p:ph type="body" idx="1"/>
          </p:nvPr>
        </p:nvSpPr>
        <p:spPr>
          <a:xfrm>
            <a:off x="3825238" y="1173478"/>
            <a:ext cx="5329647" cy="4876805"/>
          </a:xfrm>
          <a:prstGeom prst="rect">
            <a:avLst/>
          </a:prstGeom>
        </p:spPr>
        <p:txBody>
          <a:bodyPr/>
          <a:lstStyle/>
          <a:p>
            <a:pPr defTabSz="833383">
              <a:spcBef>
                <a:spcPts val="300"/>
              </a:spcBef>
              <a:defRPr sz="1960"/>
            </a:pPr>
            <a:r>
              <a:t>Nei casi in cui una persona non abbia un controllo muscolare affidabile nelle mani per movimenti di precisione, può essere utile una adaptive keyboard. </a:t>
            </a:r>
            <a:endParaRPr sz="1764"/>
          </a:p>
          <a:p>
            <a:pPr defTabSz="833383">
              <a:spcBef>
                <a:spcPts val="300"/>
              </a:spcBef>
              <a:defRPr sz="1960"/>
            </a:pPr>
            <a:r>
              <a:t>Alcune di esse hanno aree rialzate tra i tasti, anziché aree scavate, per consentire alla persona di posizionare prima la mano sulla tastiera, quindi far scorrere il dito nel tasto corretto. </a:t>
            </a:r>
            <a:endParaRPr sz="1764"/>
          </a:p>
          <a:p>
            <a:pPr defTabSz="833383">
              <a:spcBef>
                <a:spcPts val="300"/>
              </a:spcBef>
              <a:defRPr sz="1960"/>
            </a:pPr>
            <a:r>
              <a:t>Sono anche disponibili cover applicabili sulle tastiere standard per adattarle in modo da ottenere gli stessi risultati. Poiché la digitazione può risultare piuttosto lenta e laboriosa, in alcuni casi le adaptive keyboard sono dotate di software specializzato con tecnologia di completamento delle parole, che consente alla persona di digitare con un numero minore di pressioni dei tasti.</a:t>
            </a:r>
          </a:p>
        </p:txBody>
      </p:sp>
      <p:pic>
        <p:nvPicPr>
          <p:cNvPr id="169" name="Adaptive keyboard" descr="Adaptive keyboard"/>
          <p:cNvPicPr>
            <a:picLocks noChangeAspect="1"/>
          </p:cNvPicPr>
          <p:nvPr/>
        </p:nvPicPr>
        <p:blipFill>
          <a:blip r:embed="rId2"/>
          <a:stretch>
            <a:fillRect/>
          </a:stretch>
        </p:blipFill>
        <p:spPr>
          <a:xfrm>
            <a:off x="-3" y="1066800"/>
            <a:ext cx="3825243" cy="1676400"/>
          </a:xfrm>
          <a:prstGeom prst="rect">
            <a:avLst/>
          </a:prstGeom>
          <a:ln w="12700">
            <a:miter lim="400000"/>
          </a:ln>
        </p:spPr>
      </p:pic>
      <p:pic>
        <p:nvPicPr>
          <p:cNvPr id="170" name="Person using a computer through an adaptive keyboard" descr="Person using a computer through an adaptive keyboard"/>
          <p:cNvPicPr>
            <a:picLocks noChangeAspect="1"/>
          </p:cNvPicPr>
          <p:nvPr/>
        </p:nvPicPr>
        <p:blipFill>
          <a:blip r:embed="rId3"/>
          <a:stretch>
            <a:fillRect/>
          </a:stretch>
        </p:blipFill>
        <p:spPr>
          <a:xfrm>
            <a:off x="207189" y="4005943"/>
            <a:ext cx="3410859" cy="255814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le 1"/>
          <p:cNvSpPr txBox="1">
            <a:spLocks noGrp="1"/>
          </p:cNvSpPr>
          <p:nvPr>
            <p:ph type="title"/>
          </p:nvPr>
        </p:nvSpPr>
        <p:spPr>
          <a:xfrm>
            <a:off x="3563887" y="552723"/>
            <a:ext cx="5185024" cy="4532461"/>
          </a:xfrm>
          <a:prstGeom prst="rect">
            <a:avLst/>
          </a:prstGeom>
        </p:spPr>
        <p:txBody>
          <a:bodyPr/>
          <a:lstStyle/>
          <a:p>
            <a:r>
              <a:t>Accessibilità</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ye tracking systems"/>
          <p:cNvSpPr txBox="1">
            <a:spLocks noGrp="1"/>
          </p:cNvSpPr>
          <p:nvPr>
            <p:ph type="title"/>
          </p:nvPr>
        </p:nvSpPr>
        <p:spPr>
          <a:prstGeom prst="rect">
            <a:avLst/>
          </a:prstGeom>
        </p:spPr>
        <p:txBody>
          <a:bodyPr/>
          <a:lstStyle>
            <a:lvl1pPr>
              <a:defRPr sz="3600"/>
            </a:lvl1pPr>
          </a:lstStyle>
          <a:p>
            <a:r>
              <a:t>Sistemi di tracciamento oculare</a:t>
            </a:r>
          </a:p>
        </p:txBody>
      </p:sp>
      <p:sp>
        <p:nvSpPr>
          <p:cNvPr id="173" name="Eye tracking devices can be a powerful alternative for individuals with no control, or only limited control, over their hand movements. The device follows the movement of the eyes and allows the person to navigate through the web with only eye movements."/>
          <p:cNvSpPr txBox="1">
            <a:spLocks noGrp="1"/>
          </p:cNvSpPr>
          <p:nvPr>
            <p:ph type="body" sz="half" idx="1"/>
          </p:nvPr>
        </p:nvSpPr>
        <p:spPr>
          <a:xfrm>
            <a:off x="3974858" y="1066800"/>
            <a:ext cx="4940545" cy="4876800"/>
          </a:xfrm>
          <a:prstGeom prst="rect">
            <a:avLst/>
          </a:prstGeom>
        </p:spPr>
        <p:txBody>
          <a:bodyPr/>
          <a:lstStyle/>
          <a:p>
            <a:pPr defTabSz="787571">
              <a:spcBef>
                <a:spcPts val="300"/>
              </a:spcBef>
              <a:defRPr sz="1979"/>
            </a:pPr>
            <a:r>
              <a:t>I dispositivi di puntamento oculare possono essere una potente alternativa per le persone prive di controllo o con un controllo molto limitato sui movimenti delle mani. Questi sistemi interpretano i movimenti degli occhi dell’utente e li traducono mediante software in appositi comandi per controllare un computer.</a:t>
            </a:r>
            <a:endParaRPr sz="1683"/>
          </a:p>
          <a:p>
            <a:pPr defTabSz="787571">
              <a:spcBef>
                <a:spcPts val="300"/>
              </a:spcBef>
              <a:defRPr sz="1979"/>
            </a:pPr>
            <a:r>
              <a:t>Un software apposito consente all’utente di digitare del testo attraverso tali movimenti, facilitandolo mediante il completamento delle parole. </a:t>
            </a:r>
            <a:endParaRPr sz="1683"/>
          </a:p>
          <a:p>
            <a:pPr defTabSz="787571">
              <a:spcBef>
                <a:spcPts val="300"/>
              </a:spcBef>
              <a:defRPr sz="1979"/>
            </a:pPr>
            <a:r>
              <a:t>Questi sistemi possono essere costosi, di solito nell’ordine delle migliaia di euro, quindi sono meno comuni di dispositivi meno sofisticati come mouth stick e headwand.</a:t>
            </a:r>
          </a:p>
        </p:txBody>
      </p:sp>
      <p:pic>
        <p:nvPicPr>
          <p:cNvPr id="174" name="Picture 3" descr="Picture 3"/>
          <p:cNvPicPr>
            <a:picLocks noChangeAspect="1"/>
          </p:cNvPicPr>
          <p:nvPr/>
        </p:nvPicPr>
        <p:blipFill>
          <a:blip r:embed="rId2"/>
          <a:stretch>
            <a:fillRect/>
          </a:stretch>
        </p:blipFill>
        <p:spPr>
          <a:xfrm>
            <a:off x="391886" y="1066800"/>
            <a:ext cx="3317696" cy="1206435"/>
          </a:xfrm>
          <a:prstGeom prst="rect">
            <a:avLst/>
          </a:prstGeom>
          <a:ln w="12700">
            <a:miter lim="400000"/>
          </a:ln>
        </p:spPr>
      </p:pic>
      <p:pic>
        <p:nvPicPr>
          <p:cNvPr id="175" name="Picture 4" descr="Picture 4"/>
          <p:cNvPicPr>
            <a:picLocks noChangeAspect="1"/>
          </p:cNvPicPr>
          <p:nvPr/>
        </p:nvPicPr>
        <p:blipFill>
          <a:blip r:embed="rId3"/>
          <a:stretch>
            <a:fillRect/>
          </a:stretch>
        </p:blipFill>
        <p:spPr>
          <a:xfrm>
            <a:off x="363248" y="4049486"/>
            <a:ext cx="3317696" cy="2227945"/>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Voice recognition systems"/>
          <p:cNvSpPr txBox="1">
            <a:spLocks noGrp="1"/>
          </p:cNvSpPr>
          <p:nvPr>
            <p:ph type="title"/>
          </p:nvPr>
        </p:nvSpPr>
        <p:spPr>
          <a:prstGeom prst="rect">
            <a:avLst/>
          </a:prstGeom>
        </p:spPr>
        <p:txBody>
          <a:bodyPr/>
          <a:lstStyle>
            <a:lvl1pPr defTabSz="519937">
              <a:defRPr sz="3600"/>
            </a:lvl1pPr>
          </a:lstStyle>
          <a:p>
            <a:r>
              <a:t>Sistemi di riconoscimento vocale</a:t>
            </a:r>
          </a:p>
        </p:txBody>
      </p:sp>
      <p:sp>
        <p:nvSpPr>
          <p:cNvPr id="178" name="These systems allow a person to control the computer by speaking. This assumes that the person has a voice that is easy to understand. Some people with motor disabilities—those with cerebral palsy in particular—may have a difficult time speaking in a way"/>
          <p:cNvSpPr txBox="1">
            <a:spLocks noGrp="1"/>
          </p:cNvSpPr>
          <p:nvPr>
            <p:ph type="body" idx="1"/>
          </p:nvPr>
        </p:nvSpPr>
        <p:spPr>
          <a:xfrm>
            <a:off x="685800" y="1219198"/>
            <a:ext cx="8229600" cy="4876805"/>
          </a:xfrm>
          <a:prstGeom prst="rect">
            <a:avLst/>
          </a:prstGeom>
        </p:spPr>
        <p:txBody>
          <a:bodyPr/>
          <a:lstStyle/>
          <a:p>
            <a:pPr defTabSz="905255">
              <a:spcBef>
                <a:spcPts val="500"/>
              </a:spcBef>
              <a:defRPr sz="2300"/>
            </a:pPr>
            <a:r>
              <a:t>Questi sistemi consentono a una persona di controllare il computer mediante comandi vocali, presupponendo che la sua voce sia facilmente comprensibile. Purtroppo, però, alcune persone con disabilità motorie (ad esempio  paralisi cerebrale) possono avere difficoltà nel parlare in </a:t>
            </a:r>
          </a:p>
          <a:p>
            <a:pPr defTabSz="905255">
              <a:spcBef>
                <a:spcPts val="500"/>
              </a:spcBef>
              <a:defRPr sz="2300"/>
            </a:pPr>
            <a:r>
              <a:t>modo chiaro e comprensibile per un software, poiché i muscoli che controllano la voce sono rallentati nei riflessi e non consentono di articolare i suoni nel modo corretto.</a:t>
            </a:r>
          </a:p>
          <a:p>
            <a:pPr defTabSz="905255">
              <a:spcBef>
                <a:spcPts val="500"/>
              </a:spcBef>
              <a:defRPr sz="2300"/>
            </a:pPr>
            <a:endParaRPr/>
          </a:p>
          <a:p>
            <a:pPr defTabSz="905255">
              <a:spcBef>
                <a:spcPts val="500"/>
              </a:spcBef>
              <a:defRPr sz="2300"/>
            </a:pPr>
            <a:r>
              <a:t>Grazie ai più recenti sviluppi tecnologici, nel corso degli ultimi anni il costo di questi sistemi è diminuito sensibilmente.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How do these systems work?"/>
          <p:cNvSpPr txBox="1">
            <a:spLocks noGrp="1"/>
          </p:cNvSpPr>
          <p:nvPr>
            <p:ph type="title"/>
          </p:nvPr>
        </p:nvSpPr>
        <p:spPr>
          <a:prstGeom prst="rect">
            <a:avLst/>
          </a:prstGeom>
        </p:spPr>
        <p:txBody>
          <a:bodyPr/>
          <a:lstStyle>
            <a:lvl1pPr defTabSz="484886">
              <a:defRPr sz="3600"/>
            </a:lvl1pPr>
          </a:lstStyle>
          <a:p>
            <a:r>
              <a:t>Ma come funzionano questi sistemi?</a:t>
            </a:r>
          </a:p>
        </p:txBody>
      </p:sp>
      <p:sp>
        <p:nvSpPr>
          <p:cNvPr id="181" name="Most of the assistive technologies we examined work through or emulating the keyboard. This implies that it is critical for a system to be accessible to the keyboard and navigable with as few keystrokes as possible. But that’s only a (good and essential)"/>
          <p:cNvSpPr txBox="1">
            <a:spLocks noGrp="1"/>
          </p:cNvSpPr>
          <p:nvPr>
            <p:ph type="body" idx="1"/>
          </p:nvPr>
        </p:nvSpPr>
        <p:spPr>
          <a:xfrm>
            <a:off x="685800" y="1219200"/>
            <a:ext cx="8229600" cy="4876802"/>
          </a:xfrm>
          <a:prstGeom prst="rect">
            <a:avLst/>
          </a:prstGeom>
        </p:spPr>
        <p:txBody>
          <a:bodyPr/>
          <a:lstStyle>
            <a:lvl1pPr>
              <a:spcBef>
                <a:spcPts val="500"/>
              </a:spcBef>
              <a:defRPr sz="2400"/>
            </a:lvl1pPr>
          </a:lstStyle>
          <a:p>
            <a:r>
              <a:t>La maggior parte delle tecnologie assistive che abbiamo esaminato funzionano emulando la tastiera. Ciò implica che è fondamentale che un sistema sia utilizzabile esclusivamente mediante  tastiera e navigabile utilizzando il minor numero di tasti possibile. Questa però è una condizione necessaria ma non sufficiente per rendere una pagina web pienamente accessibile!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xfrm>
            <a:off x="3563887" y="552723"/>
            <a:ext cx="5185024" cy="4532461"/>
          </a:xfrm>
          <a:prstGeom prst="rect">
            <a:avLst/>
          </a:prstGeom>
        </p:spPr>
        <p:txBody>
          <a:bodyPr/>
          <a:lstStyle/>
          <a:p>
            <a:r>
              <a:t>L'accessibilità nel World Wide Web</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owards official guidelines"/>
          <p:cNvSpPr txBox="1">
            <a:spLocks noGrp="1"/>
          </p:cNvSpPr>
          <p:nvPr>
            <p:ph type="title"/>
          </p:nvPr>
        </p:nvSpPr>
        <p:spPr>
          <a:prstGeom prst="rect">
            <a:avLst/>
          </a:prstGeom>
        </p:spPr>
        <p:txBody>
          <a:bodyPr/>
          <a:lstStyle>
            <a:lvl1pPr defTabSz="514094">
              <a:defRPr sz="3600"/>
            </a:lvl1pPr>
          </a:lstStyle>
          <a:p>
            <a:r>
              <a:t>Verso linee guida ufficiali</a:t>
            </a:r>
          </a:p>
        </p:txBody>
      </p:sp>
      <p:sp>
        <p:nvSpPr>
          <p:cNvPr id="186" name="In order to guarantee that a system can be used by everyone, independently from the assistive technology he/she needs, more complex guidelines need to be introduced.…"/>
          <p:cNvSpPr txBox="1">
            <a:spLocks noGrp="1"/>
          </p:cNvSpPr>
          <p:nvPr>
            <p:ph type="body" idx="1"/>
          </p:nvPr>
        </p:nvSpPr>
        <p:spPr>
          <a:xfrm>
            <a:off x="685800" y="1219198"/>
            <a:ext cx="8229600" cy="4876805"/>
          </a:xfrm>
          <a:prstGeom prst="rect">
            <a:avLst/>
          </a:prstGeom>
        </p:spPr>
        <p:txBody>
          <a:bodyPr/>
          <a:lstStyle/>
          <a:p>
            <a:pPr>
              <a:spcBef>
                <a:spcPts val="500"/>
              </a:spcBef>
              <a:defRPr sz="2400"/>
            </a:pPr>
            <a:r>
              <a:t>Al fine di garantire che un sistema possa essere utilizzato da chiunque, indipendentemente dalle tecnologie assistive di cui abbia bisogno, è necessario introdurre linee guida più complesse.</a:t>
            </a:r>
          </a:p>
          <a:p>
            <a:pPr>
              <a:defRPr sz="2400"/>
            </a:pPr>
            <a:endParaRPr/>
          </a:p>
          <a:p>
            <a:pPr>
              <a:spcBef>
                <a:spcPts val="500"/>
              </a:spcBef>
              <a:defRPr sz="2400"/>
            </a:pPr>
            <a:r>
              <a:t>Data la varietà di tecnologie disponibili al giorno d'oggi per implementare nuovi sistemi, tali linee guida dovrebbero essere definite in modo sufficientemente astratto da essere valide per ciascuna di esse, ma comunque abbastanza concreto da rendere possibile l'implementazione effettiva di tali raccomandazioni.</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CAG 2.1"/>
          <p:cNvSpPr txBox="1">
            <a:spLocks noGrp="1"/>
          </p:cNvSpPr>
          <p:nvPr>
            <p:ph type="title"/>
          </p:nvPr>
        </p:nvSpPr>
        <p:spPr>
          <a:prstGeom prst="rect">
            <a:avLst/>
          </a:prstGeom>
        </p:spPr>
        <p:txBody>
          <a:bodyPr/>
          <a:lstStyle>
            <a:lvl1pPr>
              <a:defRPr sz="3600"/>
            </a:lvl1pPr>
          </a:lstStyle>
          <a:p>
            <a:r>
              <a:t>WCAG 2.1</a:t>
            </a:r>
          </a:p>
        </p:txBody>
      </p:sp>
      <p:sp>
        <p:nvSpPr>
          <p:cNvPr id="189" name="Web Content Accessibility Guidelines (WCAG) 2.1 [6] is a W3C recommendation that contains a set of 13 guidelines to be satisfied by each system to be considered accessible. Such guidelines are organized around 4 fundamental principles. For each guideline"/>
          <p:cNvSpPr txBox="1">
            <a:spLocks noGrp="1"/>
          </p:cNvSpPr>
          <p:nvPr>
            <p:ph type="body" idx="1"/>
          </p:nvPr>
        </p:nvSpPr>
        <p:spPr>
          <a:xfrm>
            <a:off x="685800" y="1516378"/>
            <a:ext cx="8229600" cy="4876805"/>
          </a:xfrm>
          <a:prstGeom prst="rect">
            <a:avLst/>
          </a:prstGeom>
        </p:spPr>
        <p:txBody>
          <a:bodyPr/>
          <a:lstStyle/>
          <a:p>
            <a:pPr defTabSz="825246">
              <a:spcBef>
                <a:spcPts val="1000"/>
              </a:spcBef>
              <a:defRPr sz="2000" u="sng">
                <a:solidFill>
                  <a:srgbClr val="0000FF"/>
                </a:solidFill>
                <a:uFill>
                  <a:solidFill>
                    <a:srgbClr val="0000FF"/>
                  </a:solidFill>
                </a:uFill>
              </a:defRPr>
            </a:pPr>
            <a:r>
              <a:rPr>
                <a:hlinkClick r:id="rId2"/>
              </a:rPr>
              <a:t>Web Content Accessibility Guidelines (WCAG) 2.1</a:t>
            </a:r>
            <a:r>
              <a:rPr u="none">
                <a:solidFill>
                  <a:srgbClr val="151515"/>
                </a:solidFill>
                <a:uFillTx/>
              </a:rPr>
              <a:t> è una raccomandazione del W3C che contiene una serie di linee guida che ogni sistema deve soddisfare per essere considerato accessibile. </a:t>
            </a:r>
          </a:p>
          <a:p>
            <a:pPr defTabSz="825246">
              <a:spcBef>
                <a:spcPts val="1000"/>
              </a:spcBef>
              <a:defRPr sz="2000"/>
            </a:pPr>
            <a:r>
              <a:t>Tali linee guida sono organizzate attorno a 4 principi fondamentali. Per ciascuna linea guida, vengono forniti i cosiddetti success criteria (dichiarazioni verificabili), che specificano cosa testare e i risultati attesi, in modo indipendente da una specifica tecnologia.</a:t>
            </a:r>
            <a:endParaRPr u="sng">
              <a:solidFill>
                <a:schemeClr val="accent1"/>
              </a:solidFill>
              <a:uFill>
                <a:solidFill>
                  <a:schemeClr val="accent1"/>
                </a:solidFill>
              </a:uFill>
            </a:endParaRPr>
          </a:p>
          <a:p>
            <a:pPr defTabSz="825246">
              <a:spcBef>
                <a:spcPts val="1000"/>
              </a:spcBef>
              <a:defRPr sz="2000"/>
            </a:pPr>
            <a:r>
              <a:t>La conformità a WCAG 2.1 può essere classificata in tre diversi livelli (A, AA, AAA) a seconda dei criteri di successo che il sistema soddisfa.</a:t>
            </a:r>
          </a:p>
          <a:p>
            <a:pPr defTabSz="825246">
              <a:spcBef>
                <a:spcPts val="1000"/>
              </a:spcBef>
              <a:defRPr sz="2000"/>
            </a:pPr>
            <a:r>
              <a:t>Si noti che vengono forniti documenti di supporto aggiuntivi (“techniques for WCAG 2.1”) per offrire esempi pratici su come soddisfare i criteri di successo utilizzando specifiche tecnologie (implementazioni concrete).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WCAG 2.1 principles"/>
          <p:cNvSpPr txBox="1">
            <a:spLocks noGrp="1"/>
          </p:cNvSpPr>
          <p:nvPr>
            <p:ph type="title"/>
          </p:nvPr>
        </p:nvSpPr>
        <p:spPr>
          <a:prstGeom prst="rect">
            <a:avLst/>
          </a:prstGeom>
        </p:spPr>
        <p:txBody>
          <a:bodyPr/>
          <a:lstStyle>
            <a:lvl1pPr>
              <a:defRPr sz="3600"/>
            </a:lvl1pPr>
          </a:lstStyle>
          <a:p>
            <a:r>
              <a:t>WCAG 2.1 principles</a:t>
            </a:r>
          </a:p>
        </p:txBody>
      </p:sp>
      <p:sp>
        <p:nvSpPr>
          <p:cNvPr id="192" name="The guidelines and Success Criteria are organized around the following four principles, which lay the foundation necessary for anyone to access and use Web content. Anyone who wants to use the Web must have content that is:…"/>
          <p:cNvSpPr txBox="1">
            <a:spLocks noGrp="1"/>
          </p:cNvSpPr>
          <p:nvPr>
            <p:ph type="body" idx="1"/>
          </p:nvPr>
        </p:nvSpPr>
        <p:spPr>
          <a:xfrm>
            <a:off x="685800" y="1219199"/>
            <a:ext cx="8229600" cy="4876803"/>
          </a:xfrm>
          <a:prstGeom prst="rect">
            <a:avLst/>
          </a:prstGeom>
        </p:spPr>
        <p:txBody>
          <a:bodyPr/>
          <a:lstStyle/>
          <a:p>
            <a:pPr defTabSz="886967">
              <a:spcBef>
                <a:spcPts val="500"/>
              </a:spcBef>
              <a:defRPr sz="2300"/>
            </a:pPr>
            <a:r>
              <a:t>The guidelines and Success Criteria are organized around the following four principles, which lay the foundation necessary for anyone to access and use Web content. Anyone who wants to use the Web must have content that is:</a:t>
            </a:r>
          </a:p>
          <a:p>
            <a:pPr marL="332613" indent="-332613" defTabSz="886967">
              <a:spcBef>
                <a:spcPts val="500"/>
              </a:spcBef>
              <a:buSzPct val="100000"/>
              <a:buFont typeface="Arial"/>
              <a:buChar char="•"/>
              <a:defRPr sz="2300" i="1"/>
            </a:pPr>
            <a:r>
              <a:t>Perceivable</a:t>
            </a:r>
            <a:r>
              <a:rPr i="0"/>
              <a:t>. Information and user interface components must be presentable to users in ways they can perceive. This means that users must be able to perceive the information being presented (it can't be invisible to all of their senses)</a:t>
            </a:r>
          </a:p>
          <a:p>
            <a:pPr marL="332613" indent="-332613" defTabSz="886967">
              <a:spcBef>
                <a:spcPts val="500"/>
              </a:spcBef>
              <a:buSzPct val="100000"/>
              <a:buFont typeface="Arial"/>
              <a:buChar char="•"/>
              <a:defRPr sz="2300" i="1"/>
            </a:pPr>
            <a:r>
              <a:t>Operable</a:t>
            </a:r>
            <a:r>
              <a:rPr i="0"/>
              <a:t>. User interface components and navigation must be operable. This means that users must be able to operate the interface (the interface cannot require interaction that a user cannot perform).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WCAG 2.1 principles II"/>
          <p:cNvSpPr txBox="1">
            <a:spLocks noGrp="1"/>
          </p:cNvSpPr>
          <p:nvPr>
            <p:ph type="title"/>
          </p:nvPr>
        </p:nvSpPr>
        <p:spPr>
          <a:prstGeom prst="rect">
            <a:avLst/>
          </a:prstGeom>
        </p:spPr>
        <p:txBody>
          <a:bodyPr/>
          <a:lstStyle>
            <a:lvl1pPr>
              <a:defRPr sz="3600"/>
            </a:lvl1pPr>
          </a:lstStyle>
          <a:p>
            <a:r>
              <a:t>WCAG 2.1 principles II</a:t>
            </a:r>
          </a:p>
        </p:txBody>
      </p:sp>
      <p:sp>
        <p:nvSpPr>
          <p:cNvPr id="195" name="Anyone who wants to use the Web must have content that is:…"/>
          <p:cNvSpPr txBox="1">
            <a:spLocks noGrp="1"/>
          </p:cNvSpPr>
          <p:nvPr>
            <p:ph type="body" idx="1"/>
          </p:nvPr>
        </p:nvSpPr>
        <p:spPr>
          <a:xfrm>
            <a:off x="548692" y="1181703"/>
            <a:ext cx="8229601" cy="4876803"/>
          </a:xfrm>
          <a:prstGeom prst="rect">
            <a:avLst/>
          </a:prstGeom>
        </p:spPr>
        <p:txBody>
          <a:bodyPr/>
          <a:lstStyle/>
          <a:p>
            <a:pPr defTabSz="822958">
              <a:spcBef>
                <a:spcPts val="500"/>
              </a:spcBef>
              <a:defRPr sz="2100"/>
            </a:pPr>
            <a:r>
              <a:t>Anyone who wants to use the Web must have content that is:</a:t>
            </a:r>
          </a:p>
          <a:p>
            <a:pPr marL="308608" indent="-308608" defTabSz="822958">
              <a:spcBef>
                <a:spcPts val="500"/>
              </a:spcBef>
              <a:buSzPct val="100000"/>
              <a:buFont typeface="Arial"/>
              <a:buChar char="•"/>
              <a:defRPr sz="2100" i="1"/>
            </a:pPr>
            <a:r>
              <a:t>Understandable</a:t>
            </a:r>
            <a:r>
              <a:rPr i="0"/>
              <a:t>. Information and the operation of user interface must be understandable. This means that users must be able to understand the information as well as the operation of the user interface (the content or operation cannot be beyond their understanding).</a:t>
            </a:r>
          </a:p>
          <a:p>
            <a:pPr marL="308608" indent="-308608" defTabSz="822958">
              <a:spcBef>
                <a:spcPts val="500"/>
              </a:spcBef>
              <a:buSzPct val="100000"/>
              <a:buFont typeface="Arial"/>
              <a:buChar char="•"/>
              <a:defRPr sz="2100" i="1"/>
            </a:pPr>
            <a:r>
              <a:t>Robust</a:t>
            </a:r>
            <a:r>
              <a:rPr i="0"/>
              <a:t>. Content must be robust enough that it can be interpreted reliably by a wide variety of user agents, including assistive technologies. This means that users must be able to access the content as technologies advance (as technologies and user agents evolve, the content should remain accessible).</a:t>
            </a:r>
          </a:p>
          <a:p>
            <a:pPr defTabSz="822958">
              <a:defRPr sz="2100"/>
            </a:pPr>
            <a:endParaRPr i="0"/>
          </a:p>
          <a:p>
            <a:pPr defTabSz="822958">
              <a:spcBef>
                <a:spcPts val="500"/>
              </a:spcBef>
              <a:defRPr sz="2100"/>
            </a:pPr>
            <a:r>
              <a:t>[Source:</a:t>
            </a:r>
            <a:r>
              <a:rPr>
                <a:solidFill>
                  <a:srgbClr val="0433FF"/>
                </a:solidFill>
              </a:rPr>
              <a:t> </a:t>
            </a:r>
            <a:r>
              <a:rPr u="sng">
                <a:solidFill>
                  <a:srgbClr val="0000FF"/>
                </a:solidFill>
                <a:uFill>
                  <a:solidFill>
                    <a:srgbClr val="0000FF"/>
                  </a:solidFill>
                </a:uFill>
                <a:hlinkClick r:id="rId2"/>
              </a:rPr>
              <a:t>Introduction to understanding WCAG 2.1</a:t>
            </a: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eb accessibility by examples I"/>
          <p:cNvSpPr txBox="1">
            <a:spLocks noGrp="1"/>
          </p:cNvSpPr>
          <p:nvPr>
            <p:ph type="title"/>
          </p:nvPr>
        </p:nvSpPr>
        <p:spPr>
          <a:prstGeom prst="rect">
            <a:avLst/>
          </a:prstGeom>
        </p:spPr>
        <p:txBody>
          <a:bodyPr/>
          <a:lstStyle/>
          <a:p>
            <a:r>
              <a:t>Esempi pratici (1/2)</a:t>
            </a:r>
          </a:p>
        </p:txBody>
      </p:sp>
      <p:sp>
        <p:nvSpPr>
          <p:cNvPr id="198" name="Coding a site with semantically meaningful HTML, textual equivalents provided for images and links named meaningfully, helps blind users using screen readers and Braille displays.…"/>
          <p:cNvSpPr txBox="1">
            <a:spLocks noGrp="1"/>
          </p:cNvSpPr>
          <p:nvPr>
            <p:ph type="body" idx="1"/>
          </p:nvPr>
        </p:nvSpPr>
        <p:spPr>
          <a:xfrm>
            <a:off x="685800" y="1219198"/>
            <a:ext cx="8229600" cy="4876805"/>
          </a:xfrm>
          <a:prstGeom prst="rect">
            <a:avLst/>
          </a:prstGeom>
        </p:spPr>
        <p:txBody>
          <a:bodyPr/>
          <a:lstStyle/>
          <a:p>
            <a:pPr defTabSz="643737">
              <a:spcBef>
                <a:spcPts val="400"/>
              </a:spcBef>
              <a:defRPr sz="2000"/>
            </a:pPr>
            <a:r>
              <a:t>La codifica di un sito utilizzando HTML semanticamente valido, fornendo rappresentazioni testuali equivalenti per immagini e di testi dei link significativi aiutano gli utenti non vedenti che utilizzano screen reader e display Braille.</a:t>
            </a:r>
            <a:endParaRPr sz="1900"/>
          </a:p>
          <a:p>
            <a:pPr defTabSz="643737">
              <a:spcBef>
                <a:spcPts val="400"/>
              </a:spcBef>
              <a:defRPr sz="2000"/>
            </a:pPr>
            <a:endParaRPr sz="1900"/>
          </a:p>
          <a:p>
            <a:pPr defTabSz="643737">
              <a:spcBef>
                <a:spcPts val="400"/>
              </a:spcBef>
              <a:defRPr sz="2000"/>
            </a:pPr>
            <a:r>
              <a:t>Testo e immagini di grandi dimensioni e / o ingrandibili semplificano la lettura e la comprensione del contenuto da parte degli utenti con problemi di vista.</a:t>
            </a:r>
            <a:endParaRPr sz="1900"/>
          </a:p>
          <a:p>
            <a:pPr defTabSz="643737">
              <a:spcBef>
                <a:spcPts val="400"/>
              </a:spcBef>
              <a:defRPr sz="2000"/>
            </a:pPr>
            <a:endParaRPr sz="1900"/>
          </a:p>
          <a:p>
            <a:pPr defTabSz="643737">
              <a:spcBef>
                <a:spcPts val="400"/>
              </a:spcBef>
              <a:defRPr sz="2000"/>
            </a:pPr>
            <a:r>
              <a:t>Utilizzare link colorati e sottolineati o altrimenti differenziati assicura che gli utenti daltonici possano notarli.</a:t>
            </a:r>
            <a:endParaRPr sz="1900"/>
          </a:p>
          <a:p>
            <a:pPr defTabSz="643737">
              <a:spcBef>
                <a:spcPts val="400"/>
              </a:spcBef>
              <a:defRPr sz="2000"/>
            </a:pPr>
            <a:endParaRPr sz="1900"/>
          </a:p>
          <a:p>
            <a:pPr defTabSz="643737">
              <a:spcBef>
                <a:spcPts val="400"/>
              </a:spcBef>
              <a:defRPr sz="2000"/>
            </a:pPr>
            <a:r>
              <a:t>Link e aree cliccabili di dimensioni più ampie aiutano gli utenti che non possono controllare con precisione un mouse (o utilizzano il sito Web con un dispositivo touchscreen).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Web accessibility by examples II"/>
          <p:cNvSpPr txBox="1">
            <a:spLocks noGrp="1"/>
          </p:cNvSpPr>
          <p:nvPr>
            <p:ph type="title"/>
          </p:nvPr>
        </p:nvSpPr>
        <p:spPr>
          <a:prstGeom prst="rect">
            <a:avLst/>
          </a:prstGeom>
        </p:spPr>
        <p:txBody>
          <a:bodyPr/>
          <a:lstStyle/>
          <a:p>
            <a:r>
              <a:t>Esempi pratici (2/2)</a:t>
            </a:r>
          </a:p>
        </p:txBody>
      </p:sp>
      <p:sp>
        <p:nvSpPr>
          <p:cNvPr id="201" name="Not coding in a way that hinders navigation by means of the keyboard alone, or a single switch access device alone, helps users who cannot use a mouse or even a standard keyboard.…"/>
          <p:cNvSpPr txBox="1">
            <a:spLocks noGrp="1"/>
          </p:cNvSpPr>
          <p:nvPr>
            <p:ph type="body" idx="1"/>
          </p:nvPr>
        </p:nvSpPr>
        <p:spPr>
          <a:xfrm>
            <a:off x="685800" y="1219198"/>
            <a:ext cx="8229600" cy="4876805"/>
          </a:xfrm>
          <a:prstGeom prst="rect">
            <a:avLst/>
          </a:prstGeom>
        </p:spPr>
        <p:txBody>
          <a:bodyPr/>
          <a:lstStyle/>
          <a:p>
            <a:pPr defTabSz="656354">
              <a:spcBef>
                <a:spcPts val="300"/>
              </a:spcBef>
              <a:defRPr sz="1900"/>
            </a:pPr>
            <a:r>
              <a:t>Scrivere codice che non ostacoli la navigazione mediante la sola tastiera o il controllo interruttori consente agli utenti che non possono utilizzare un mouse di poter usufruire comunque della pagina Web.</a:t>
            </a:r>
          </a:p>
          <a:p>
            <a:pPr defTabSz="656354">
              <a:spcBef>
                <a:spcPts val="300"/>
              </a:spcBef>
              <a:defRPr sz="1900"/>
            </a:pPr>
            <a:endParaRPr/>
          </a:p>
          <a:p>
            <a:pPr defTabSz="656354">
              <a:spcBef>
                <a:spcPts val="300"/>
              </a:spcBef>
              <a:defRPr sz="1900"/>
            </a:pPr>
            <a:r>
              <a:t>Fornendo i sottotitoli, una trascrizione e / o la versione in lingua dei segni del sonoro di un video, gli utenti non udenti e ipoudenti potranno comprenderne i contenuti.</a:t>
            </a:r>
          </a:p>
          <a:p>
            <a:pPr defTabSz="656354">
              <a:spcBef>
                <a:spcPts val="300"/>
              </a:spcBef>
              <a:defRPr sz="1900"/>
            </a:pPr>
            <a:endParaRPr/>
          </a:p>
          <a:p>
            <a:pPr defTabSz="656354">
              <a:spcBef>
                <a:spcPts val="300"/>
              </a:spcBef>
              <a:defRPr sz="1900"/>
            </a:pPr>
            <a:r>
              <a:t>Quando gli effetti stroboscopici e lampeggianti vengono evitati o resi opzionali, si diminuiscono i rischi per gli utenti che soffrono di convulsioni e/o attacchi foto-epilettici causate da questi effetti.</a:t>
            </a:r>
          </a:p>
          <a:p>
            <a:pPr defTabSz="656354">
              <a:spcBef>
                <a:spcPts val="300"/>
              </a:spcBef>
              <a:defRPr sz="1900"/>
            </a:pPr>
            <a:endParaRPr/>
          </a:p>
          <a:p>
            <a:pPr defTabSz="656354">
              <a:spcBef>
                <a:spcPts val="300"/>
              </a:spcBef>
              <a:defRPr sz="1900"/>
            </a:pPr>
            <a:r>
              <a:t>Scrivendo contenuti didattici in un linguaggio semplice e illustrandoli con diagrammi e animazioni, essi risulteranno maggiormente comprensibili per gli utenti con difficoltà di apprendimento.</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What is web accessibility?"/>
          <p:cNvSpPr txBox="1">
            <a:spLocks noGrp="1"/>
          </p:cNvSpPr>
          <p:nvPr>
            <p:ph type="title"/>
          </p:nvPr>
        </p:nvSpPr>
        <p:spPr>
          <a:prstGeom prst="rect">
            <a:avLst/>
          </a:prstGeom>
        </p:spPr>
        <p:txBody>
          <a:bodyPr/>
          <a:lstStyle/>
          <a:p>
            <a:r>
              <a:t>Che cos'è l'accessibilità?</a:t>
            </a:r>
          </a:p>
        </p:txBody>
      </p:sp>
      <p:sp>
        <p:nvSpPr>
          <p:cNvPr id="82" name="Web accessibility is the inclusive practice of ensuring there are no barriers that prevent interaction with, or access to, websites and applications by people with physical disabilities, situational disabilities, and socio-economic restrictions on bandwi"/>
          <p:cNvSpPr txBox="1">
            <a:spLocks noGrp="1"/>
          </p:cNvSpPr>
          <p:nvPr>
            <p:ph type="body" idx="1"/>
          </p:nvPr>
        </p:nvSpPr>
        <p:spPr>
          <a:prstGeom prst="rect">
            <a:avLst/>
          </a:prstGeom>
        </p:spPr>
        <p:txBody>
          <a:bodyPr/>
          <a:lstStyle>
            <a:lvl1pPr defTabSz="914353">
              <a:spcBef>
                <a:spcPts val="500"/>
              </a:spcBef>
              <a:defRPr sz="2500">
                <a:solidFill>
                  <a:srgbClr val="000000"/>
                </a:solidFill>
              </a:defRPr>
            </a:lvl1pPr>
          </a:lstStyle>
          <a:p>
            <a:r>
              <a:t>Per accessibilità si intende la possibilità che un sistema informatico (pagina web, applicazione, etc) possa essere utilizzato anche da persone con disabilità mediante tecnologie assistive. Si tratta di una pratica inclusiva di rimozione di tutte le “barriere” che impediscano l’utilizzo di un sistema mediante tali tecnologie.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A multi step process"/>
          <p:cNvSpPr txBox="1">
            <a:spLocks noGrp="1"/>
          </p:cNvSpPr>
          <p:nvPr>
            <p:ph type="title"/>
          </p:nvPr>
        </p:nvSpPr>
        <p:spPr>
          <a:prstGeom prst="rect">
            <a:avLst/>
          </a:prstGeom>
        </p:spPr>
        <p:txBody>
          <a:bodyPr/>
          <a:lstStyle/>
          <a:p>
            <a:r>
              <a:t>Un processo in più passaggi</a:t>
            </a:r>
          </a:p>
        </p:txBody>
      </p:sp>
      <p:sp>
        <p:nvSpPr>
          <p:cNvPr id="204" name="By definition, it’s clear that for a system to be accessible multiple phases of its life cycle are involved:…"/>
          <p:cNvSpPr txBox="1">
            <a:spLocks noGrp="1"/>
          </p:cNvSpPr>
          <p:nvPr>
            <p:ph type="body" idx="1"/>
          </p:nvPr>
        </p:nvSpPr>
        <p:spPr>
          <a:xfrm>
            <a:off x="685800" y="1219200"/>
            <a:ext cx="8229600" cy="4876802"/>
          </a:xfrm>
          <a:prstGeom prst="rect">
            <a:avLst/>
          </a:prstGeom>
        </p:spPr>
        <p:txBody>
          <a:bodyPr/>
          <a:lstStyle/>
          <a:p>
            <a:pPr>
              <a:defRPr sz="2400"/>
            </a:pPr>
            <a:r>
              <a:t>Per definizione, è chiaro che nello sviluppo di un sistema accessibile sono coinvolte più fasi del suo ciclo di vita:</a:t>
            </a:r>
          </a:p>
          <a:p>
            <a:pPr marL="342900" indent="-342900">
              <a:buSzPct val="100000"/>
              <a:buFont typeface="Arial"/>
              <a:buChar char="•"/>
              <a:defRPr sz="2400" b="1"/>
            </a:pPr>
            <a:r>
              <a:t>Design</a:t>
            </a:r>
            <a:r>
              <a:rPr b="0"/>
              <a:t>: decisioni importanti per il progetto devono essere prese ancor prima di scrivere la prima riga di codice; è molto più semplice rendere accessibile un'interfaccia facile da usare piuttosto che una complessa.</a:t>
            </a:r>
          </a:p>
          <a:p>
            <a:pPr marL="342900" indent="-342900">
              <a:buSzPct val="100000"/>
              <a:buFont typeface="Arial"/>
              <a:buChar char="•"/>
              <a:defRPr sz="2400" b="1"/>
            </a:pPr>
            <a:r>
              <a:t>Sviluppo</a:t>
            </a:r>
            <a:r>
              <a:rPr b="0"/>
              <a:t>: se non effettuata correttamente,l ’implementazione del design può introdurre problemi di accessibilità.</a:t>
            </a:r>
          </a:p>
          <a:p>
            <a:pPr marL="342900" indent="-342900">
              <a:buSzPct val="100000"/>
              <a:buFont typeface="Arial"/>
              <a:buChar char="•"/>
              <a:defRPr sz="2400" b="1"/>
            </a:pPr>
            <a:r>
              <a:t>Creazione dei contenuti</a:t>
            </a:r>
            <a:r>
              <a:rPr b="0"/>
              <a:t>: anche le informazioni inserite nel sistema devono essere accessibili, altrimenti tutti gli sforzi fatti nelle fasi precedenti sono vani!</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Design"/>
          <p:cNvSpPr txBox="1">
            <a:spLocks noGrp="1"/>
          </p:cNvSpPr>
          <p:nvPr>
            <p:ph type="title"/>
          </p:nvPr>
        </p:nvSpPr>
        <p:spPr>
          <a:prstGeom prst="rect">
            <a:avLst/>
          </a:prstGeom>
        </p:spPr>
        <p:txBody>
          <a:bodyPr/>
          <a:lstStyle/>
          <a:p>
            <a:r>
              <a:t>Design</a:t>
            </a:r>
          </a:p>
        </p:txBody>
      </p:sp>
      <p:sp>
        <p:nvSpPr>
          <p:cNvPr id="207" name="Every design decision has the potential to include or exclude customers. Inclusive design emphasizes the contribution that understanding user diversity makes to informing these decisions, and thus to including as many people as possible. User diversity c"/>
          <p:cNvSpPr txBox="1">
            <a:spLocks noGrp="1"/>
          </p:cNvSpPr>
          <p:nvPr>
            <p:ph type="body" idx="1"/>
          </p:nvPr>
        </p:nvSpPr>
        <p:spPr>
          <a:xfrm>
            <a:off x="685800" y="1219198"/>
            <a:ext cx="8229600" cy="4876805"/>
          </a:xfrm>
          <a:prstGeom prst="rect">
            <a:avLst/>
          </a:prstGeom>
        </p:spPr>
        <p:txBody>
          <a:bodyPr/>
          <a:lstStyle/>
          <a:p>
            <a:r>
              <a:t>Ogni decisione di progettazione ha il potenziale per includere o escludere dei clienti. Il design inclusivo è una filosofia di design che massimizza il contributo fornito dalla comprensione della diversità degli utenti per prendere tali decisioni, consentendo così di eliminare gli ostacoli che ne impediscono l’utilizzo per quante più persone possibili. La diversità degli utenti riguarda le differenti capacità, esigenze, aspirazioni,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velopment"/>
          <p:cNvSpPr txBox="1">
            <a:spLocks noGrp="1"/>
          </p:cNvSpPr>
          <p:nvPr>
            <p:ph type="title"/>
          </p:nvPr>
        </p:nvSpPr>
        <p:spPr>
          <a:prstGeom prst="rect">
            <a:avLst/>
          </a:prstGeom>
        </p:spPr>
        <p:txBody>
          <a:bodyPr/>
          <a:lstStyle/>
          <a:p>
            <a:r>
              <a:t>Sviluppo</a:t>
            </a:r>
          </a:p>
        </p:txBody>
      </p:sp>
      <p:sp>
        <p:nvSpPr>
          <p:cNvPr id="210" name="Code chicks in. The implementation phase can introduce barriers as well. The design must be implemented leveraging existing technologies known to be accessible, or adopting all mechanisms required to make them so.…"/>
          <p:cNvSpPr txBox="1">
            <a:spLocks noGrp="1"/>
          </p:cNvSpPr>
          <p:nvPr>
            <p:ph type="body" idx="1"/>
          </p:nvPr>
        </p:nvSpPr>
        <p:spPr>
          <a:xfrm>
            <a:off x="685800" y="1219198"/>
            <a:ext cx="8229600" cy="4876805"/>
          </a:xfrm>
          <a:prstGeom prst="rect">
            <a:avLst/>
          </a:prstGeom>
        </p:spPr>
        <p:txBody>
          <a:bodyPr/>
          <a:lstStyle/>
          <a:p>
            <a:r>
              <a:t>Code chicks in. Anche la fase di implementazione può introdurre ostacoli. Il progetto deve essere implementato sfruttando le tecnologie esistenti note per essere accessibili o adottando tutti i meccanismi necessari per renderle tali.</a:t>
            </a:r>
          </a:p>
          <a:p>
            <a:endParaRPr/>
          </a:p>
          <a:p>
            <a:r>
              <a:t>Sono disponibili documenti di supporto che spiegano come rispettare WCAG 2.1 in scenari specifici, ad es. </a:t>
            </a:r>
            <a:r>
              <a:rPr u="sng">
                <a:solidFill>
                  <a:srgbClr val="0000FF"/>
                </a:solidFill>
                <a:uFill>
                  <a:solidFill>
                    <a:srgbClr val="0000FF"/>
                  </a:solidFill>
                </a:uFill>
                <a:hlinkClick r:id="rId2"/>
              </a:rPr>
              <a:t>Tecniche per WCAG 2.1</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ontent"/>
          <p:cNvSpPr txBox="1">
            <a:spLocks noGrp="1"/>
          </p:cNvSpPr>
          <p:nvPr>
            <p:ph type="title"/>
          </p:nvPr>
        </p:nvSpPr>
        <p:spPr>
          <a:prstGeom prst="rect">
            <a:avLst/>
          </a:prstGeom>
        </p:spPr>
        <p:txBody>
          <a:bodyPr/>
          <a:lstStyle/>
          <a:p>
            <a:r>
              <a:t>Contenuti</a:t>
            </a:r>
          </a:p>
        </p:txBody>
      </p:sp>
      <p:sp>
        <p:nvSpPr>
          <p:cNvPr id="213" name="You could have the most accessible system, but your efforts vanish when content is not authored (edited) to be accessible. Examples include: attaching inaccessible documents (scanned PDF files without OCR), screenshots without descriptions that can make "/>
          <p:cNvSpPr txBox="1">
            <a:spLocks noGrp="1"/>
          </p:cNvSpPr>
          <p:nvPr>
            <p:ph type="body" idx="1"/>
          </p:nvPr>
        </p:nvSpPr>
        <p:spPr>
          <a:xfrm>
            <a:off x="685800" y="1219198"/>
            <a:ext cx="8229600" cy="4876805"/>
          </a:xfrm>
          <a:prstGeom prst="rect">
            <a:avLst/>
          </a:prstGeom>
        </p:spPr>
        <p:txBody>
          <a:bodyPr/>
          <a:lstStyle/>
          <a:p>
            <a:pPr>
              <a:defRPr sz="2400"/>
            </a:pPr>
            <a:r>
              <a:t>Anche gli sforzi fatti per creare il sistema più accessibile svaniscono quando i suoi contenuti non vengono creati per essere accessibile. Gli esempi includono: </a:t>
            </a:r>
          </a:p>
          <a:p>
            <a:pPr lvl="1">
              <a:buFont typeface="Arial"/>
              <a:defRPr sz="2400"/>
            </a:pPr>
            <a:r>
              <a:t>allegare documenti inaccessibili (file PDF scansionati senza OCR), </a:t>
            </a:r>
          </a:p>
          <a:p>
            <a:pPr lvl="1">
              <a:buFont typeface="Arial"/>
              <a:defRPr sz="2400"/>
            </a:pPr>
            <a:r>
              <a:t>screenshot privi di descrizioni alternative che consentano di comprenderne il contenuto, </a:t>
            </a:r>
          </a:p>
          <a:p>
            <a:pPr lvl="1">
              <a:buFont typeface="Arial"/>
              <a:defRPr sz="2400"/>
            </a:pPr>
            <a:r>
              <a:t>scrivere testi che non possono essere compresi da tutti (ad es. Usare informazioni che possono essere correlate solo a un senso), </a:t>
            </a:r>
          </a:p>
          <a:p>
            <a:pPr lvl="1">
              <a:buFont typeface="Arial"/>
              <a:defRPr sz="2400"/>
            </a:pPr>
            <a:r>
              <a:t>non fornire abbastanza contesto per la comprensione del contenuto in caso di disabilità.</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WCAG 2.1 conformance levels"/>
          <p:cNvSpPr txBox="1">
            <a:spLocks noGrp="1"/>
          </p:cNvSpPr>
          <p:nvPr>
            <p:ph type="title"/>
          </p:nvPr>
        </p:nvSpPr>
        <p:spPr>
          <a:prstGeom prst="rect">
            <a:avLst/>
          </a:prstGeom>
        </p:spPr>
        <p:txBody>
          <a:bodyPr/>
          <a:lstStyle/>
          <a:p>
            <a:r>
              <a:t>Livelli di conformità WCAG 2.1</a:t>
            </a:r>
          </a:p>
        </p:txBody>
      </p:sp>
      <p:sp>
        <p:nvSpPr>
          <p:cNvPr id="216" name="Levels of compliance to WCAG 2.1:…"/>
          <p:cNvSpPr txBox="1">
            <a:spLocks noGrp="1"/>
          </p:cNvSpPr>
          <p:nvPr>
            <p:ph type="body" idx="1"/>
          </p:nvPr>
        </p:nvSpPr>
        <p:spPr>
          <a:xfrm>
            <a:off x="457200" y="1066800"/>
            <a:ext cx="8229600" cy="4876802"/>
          </a:xfrm>
          <a:prstGeom prst="rect">
            <a:avLst/>
          </a:prstGeom>
        </p:spPr>
        <p:txBody>
          <a:bodyPr/>
          <a:lstStyle/>
          <a:p>
            <a:pPr defTabSz="813816">
              <a:spcBef>
                <a:spcPts val="500"/>
              </a:spcBef>
              <a:defRPr sz="2492"/>
            </a:pPr>
            <a:r>
              <a:t>A:</a:t>
            </a:r>
          </a:p>
          <a:p>
            <a:pPr marL="600441" lvl="1" indent="-296687" defTabSz="813816">
              <a:spcBef>
                <a:spcPts val="200"/>
              </a:spcBef>
              <a:buFont typeface="Arial"/>
              <a:defRPr sz="2136"/>
            </a:pPr>
            <a:r>
              <a:t>livello più basso di conformità;</a:t>
            </a:r>
          </a:p>
          <a:p>
            <a:pPr marL="600441" lvl="1" indent="-296687" defTabSz="813816">
              <a:spcBef>
                <a:spcPts val="200"/>
              </a:spcBef>
              <a:buFont typeface="Arial"/>
              <a:defRPr sz="2136"/>
            </a:pPr>
            <a:r>
              <a:t>rimuove le principali barriere per cecità, sordità e disabilità motorie.</a:t>
            </a:r>
          </a:p>
          <a:p>
            <a:pPr defTabSz="813816">
              <a:spcBef>
                <a:spcPts val="500"/>
              </a:spcBef>
              <a:defRPr sz="2492"/>
            </a:pPr>
            <a:r>
              <a:t>AA:</a:t>
            </a:r>
          </a:p>
          <a:p>
            <a:pPr marL="600441" lvl="1" indent="-296687" defTabSz="813816">
              <a:spcBef>
                <a:spcPts val="200"/>
              </a:spcBef>
              <a:buFont typeface="Arial"/>
              <a:defRPr sz="2136"/>
            </a:pPr>
            <a:r>
              <a:t>livello successivo di conformità (include A);</a:t>
            </a:r>
          </a:p>
          <a:p>
            <a:pPr marL="600441" lvl="1" indent="-296687" defTabSz="813816">
              <a:spcBef>
                <a:spcPts val="200"/>
              </a:spcBef>
              <a:buFont typeface="Arial"/>
              <a:defRPr sz="2136"/>
            </a:pPr>
            <a:r>
              <a:t>rimuove le principali barriere per gli utenti ipovedenti;</a:t>
            </a:r>
          </a:p>
          <a:p>
            <a:pPr marL="600441" lvl="1" indent="-296687" defTabSz="813816">
              <a:spcBef>
                <a:spcPts val="200"/>
              </a:spcBef>
              <a:buFont typeface="Arial"/>
              <a:defRPr sz="2136"/>
            </a:pPr>
            <a:r>
              <a:t>offre un piccolo aiuto per le disabilità cognitive.</a:t>
            </a:r>
          </a:p>
          <a:p>
            <a:pPr defTabSz="813816">
              <a:spcBef>
                <a:spcPts val="500"/>
              </a:spcBef>
              <a:defRPr sz="2492"/>
            </a:pPr>
            <a:r>
              <a:t>AAA:</a:t>
            </a:r>
          </a:p>
          <a:p>
            <a:pPr marL="600441" lvl="1" indent="-296687" defTabSz="813816">
              <a:spcBef>
                <a:spcPts val="200"/>
              </a:spcBef>
              <a:buFont typeface="Arial"/>
              <a:defRPr sz="2136"/>
            </a:pPr>
            <a:r>
              <a:t>massimo livello di conformità (include A e AA);</a:t>
            </a:r>
          </a:p>
          <a:p>
            <a:pPr marL="600441" lvl="1" indent="-296687" defTabSz="813816">
              <a:spcBef>
                <a:spcPts val="200"/>
              </a:spcBef>
              <a:buFont typeface="Arial"/>
              <a:defRPr sz="2136"/>
            </a:pPr>
            <a:r>
              <a:t>non è consigliabile che sia richiesto come politica generale per interi siti perché non è possibile soddisfare tutti i requisiti di livello AAA per alcuni contenuti.</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How do we test for conformance?"/>
          <p:cNvSpPr txBox="1">
            <a:spLocks noGrp="1"/>
          </p:cNvSpPr>
          <p:nvPr>
            <p:ph type="title"/>
          </p:nvPr>
        </p:nvSpPr>
        <p:spPr>
          <a:prstGeom prst="rect">
            <a:avLst/>
          </a:prstGeom>
        </p:spPr>
        <p:txBody>
          <a:bodyPr/>
          <a:lstStyle/>
          <a:p>
            <a:r>
              <a:t>Come testiamo la conformità?</a:t>
            </a:r>
          </a:p>
        </p:txBody>
      </p:sp>
      <p:sp>
        <p:nvSpPr>
          <p:cNvPr id="219" name="Testing for conformance to accessibility guidelines can be automated to some extent, but still requires manual user testing to be fully assessed.…"/>
          <p:cNvSpPr txBox="1">
            <a:spLocks noGrp="1"/>
          </p:cNvSpPr>
          <p:nvPr>
            <p:ph type="body" idx="1"/>
          </p:nvPr>
        </p:nvSpPr>
        <p:spPr>
          <a:xfrm>
            <a:off x="685800" y="1219198"/>
            <a:ext cx="8229600" cy="4876805"/>
          </a:xfrm>
          <a:prstGeom prst="rect">
            <a:avLst/>
          </a:prstGeom>
        </p:spPr>
        <p:txBody>
          <a:bodyPr/>
          <a:lstStyle/>
          <a:p>
            <a:pPr defTabSz="798818">
              <a:spcBef>
                <a:spcPts val="500"/>
              </a:spcBef>
              <a:defRPr sz="2300"/>
            </a:pPr>
            <a:r>
              <a:t>Le verifiche di conformità alle linee guida sull'accessibilità possono essere automatizzate solo in parte, perciò è necessario comunque eseguire test manuali per valutarla in modo esaustivo ed attendibile.</a:t>
            </a:r>
          </a:p>
          <a:p>
            <a:pPr defTabSz="798818">
              <a:spcBef>
                <a:spcPts val="500"/>
              </a:spcBef>
              <a:defRPr sz="2300"/>
            </a:pPr>
            <a:endParaRPr/>
          </a:p>
          <a:p>
            <a:pPr defTabSz="798818">
              <a:spcBef>
                <a:spcPts val="500"/>
              </a:spcBef>
              <a:defRPr sz="2300"/>
            </a:pPr>
            <a:r>
              <a:t>Consideriamo un semplice criterio di successo: tutte le immagini non decorative dovrebbero avere un testo alternativo descrittivo. Controllare che a un'immagine sia associato un testo alternativo è banale, ma assicurarsi che sia descrittivo per quell'immagine non lo è (ancora). Anche distinguere quali immagini sono decorative e quali no può essere complicato, (lo è per l’uomo, figurarsi per un sistema automatizzato).</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note on automated accessibility testing tools"/>
          <p:cNvSpPr txBox="1">
            <a:spLocks noGrp="1"/>
          </p:cNvSpPr>
          <p:nvPr>
            <p:ph type="title"/>
          </p:nvPr>
        </p:nvSpPr>
        <p:spPr>
          <a:prstGeom prst="rect">
            <a:avLst/>
          </a:prstGeom>
        </p:spPr>
        <p:txBody>
          <a:bodyPr/>
          <a:lstStyle/>
          <a:p>
            <a:r>
              <a:t>Una nota sugli strumenti di test </a:t>
            </a:r>
            <a:br/>
            <a:r>
              <a:t>automatizzati dell'accessibilità</a:t>
            </a:r>
          </a:p>
        </p:txBody>
      </p:sp>
      <p:sp>
        <p:nvSpPr>
          <p:cNvPr id="222" name="Note that first generation automated accessibility testing tools only consider the markup served by a web page, thus cannot catch tons of errors and are not suitable for AJAX applications.…"/>
          <p:cNvSpPr txBox="1">
            <a:spLocks noGrp="1"/>
          </p:cNvSpPr>
          <p:nvPr>
            <p:ph type="body" idx="1"/>
          </p:nvPr>
        </p:nvSpPr>
        <p:spPr>
          <a:xfrm>
            <a:off x="685800" y="1874520"/>
            <a:ext cx="8229600" cy="4221483"/>
          </a:xfrm>
          <a:prstGeom prst="rect">
            <a:avLst/>
          </a:prstGeom>
        </p:spPr>
        <p:txBody>
          <a:bodyPr/>
          <a:lstStyle/>
          <a:p>
            <a:pPr>
              <a:defRPr sz="2400"/>
            </a:pPr>
            <a:r>
              <a:t>Si noti che i primi strumenti di test per l’accessibilità automatizzati di prima generazione considerano solo il markup originale della pagina Web, quindi non possono rilevare tonnellate di errori e non sono adatti per le applicazioni AJAX.</a:t>
            </a:r>
          </a:p>
          <a:p>
            <a:pPr>
              <a:defRPr sz="2400"/>
            </a:pPr>
            <a:endParaRPr/>
          </a:p>
          <a:p>
            <a:pPr>
              <a:defRPr sz="2400"/>
            </a:pPr>
            <a:r>
              <a:t>D'altro canto, gli strumenti più recenti testano il DOM effettivo di una pagina Web, offrendo così risultati più accurati.</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Myths and facts I"/>
          <p:cNvSpPr txBox="1">
            <a:spLocks noGrp="1"/>
          </p:cNvSpPr>
          <p:nvPr>
            <p:ph type="title"/>
          </p:nvPr>
        </p:nvSpPr>
        <p:spPr>
          <a:prstGeom prst="rect">
            <a:avLst/>
          </a:prstGeom>
        </p:spPr>
        <p:txBody>
          <a:bodyPr/>
          <a:lstStyle/>
          <a:p>
            <a:r>
              <a:t>Miti e leggende I</a:t>
            </a:r>
          </a:p>
        </p:txBody>
      </p:sp>
      <p:sp>
        <p:nvSpPr>
          <p:cNvPr id="225" name="Myth: an accessible website is ugly and boring.…"/>
          <p:cNvSpPr txBox="1">
            <a:spLocks noGrp="1"/>
          </p:cNvSpPr>
          <p:nvPr>
            <p:ph type="body" idx="1"/>
          </p:nvPr>
        </p:nvSpPr>
        <p:spPr>
          <a:xfrm>
            <a:off x="685800" y="1219198"/>
            <a:ext cx="8229600" cy="4876805"/>
          </a:xfrm>
          <a:prstGeom prst="rect">
            <a:avLst/>
          </a:prstGeom>
        </p:spPr>
        <p:txBody>
          <a:bodyPr/>
          <a:lstStyle/>
          <a:p>
            <a:pPr defTabSz="786383">
              <a:spcBef>
                <a:spcPts val="500"/>
              </a:spcBef>
              <a:defRPr sz="2400" i="1"/>
            </a:pPr>
            <a:r>
              <a:t>Mito: un sito Web accessibile è brutto e noioso.</a:t>
            </a:r>
          </a:p>
          <a:p>
            <a:pPr defTabSz="786383">
              <a:spcBef>
                <a:spcPts val="500"/>
              </a:spcBef>
              <a:defRPr sz="2400"/>
            </a:pPr>
            <a:r>
              <a:t>Fatto: è possibile implementare siti Web sofisticati e ben realizzati, ma accessibili! Un design accessibile è più “usabile”, ma questa è un’altra storia!</a:t>
            </a:r>
          </a:p>
          <a:p>
            <a:pPr defTabSz="786383">
              <a:spcBef>
                <a:spcPts val="500"/>
              </a:spcBef>
              <a:defRPr sz="2400"/>
            </a:pPr>
            <a:endParaRPr/>
          </a:p>
          <a:p>
            <a:pPr defTabSz="786383">
              <a:spcBef>
                <a:spcPts val="500"/>
              </a:spcBef>
              <a:defRPr sz="2400" i="1"/>
            </a:pPr>
            <a:r>
              <a:t>Mito: l'accessibilità è costosa!</a:t>
            </a:r>
          </a:p>
          <a:p>
            <a:pPr defTabSz="786383">
              <a:spcBef>
                <a:spcPts val="500"/>
              </a:spcBef>
              <a:defRPr sz="2400"/>
            </a:pPr>
            <a:r>
              <a:t>Fatto: sì, ma solo se viene considerata a posteriori. La riparazione di progetti inaccessibili richiede molti più sforzi, tempo e conoscenza (quindi denaro) rispetto alla creazione del suo equivalente accessibile. In ogni caso, il risultato finale potrebbe non essere così buono come sarebbe potuto essere considerando l’accessibilità fin dal principio.</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Myths and facts II"/>
          <p:cNvSpPr txBox="1">
            <a:spLocks noGrp="1"/>
          </p:cNvSpPr>
          <p:nvPr>
            <p:ph type="title"/>
          </p:nvPr>
        </p:nvSpPr>
        <p:spPr>
          <a:prstGeom prst="rect">
            <a:avLst/>
          </a:prstGeom>
        </p:spPr>
        <p:txBody>
          <a:bodyPr/>
          <a:lstStyle/>
          <a:p>
            <a:r>
              <a:t>Miti e leggende II</a:t>
            </a:r>
          </a:p>
        </p:txBody>
      </p:sp>
      <p:sp>
        <p:nvSpPr>
          <p:cNvPr id="228" name="Myth: accessibility benefits too few people.…"/>
          <p:cNvSpPr txBox="1">
            <a:spLocks noGrp="1"/>
          </p:cNvSpPr>
          <p:nvPr>
            <p:ph type="body" idx="1"/>
          </p:nvPr>
        </p:nvSpPr>
        <p:spPr>
          <a:xfrm>
            <a:off x="685800" y="1219198"/>
            <a:ext cx="8229600" cy="4876805"/>
          </a:xfrm>
          <a:prstGeom prst="rect">
            <a:avLst/>
          </a:prstGeom>
        </p:spPr>
        <p:txBody>
          <a:bodyPr/>
          <a:lstStyle/>
          <a:p>
            <a:pPr defTabSz="761694">
              <a:spcBef>
                <a:spcPts val="400"/>
              </a:spcBef>
              <a:defRPr sz="2400" i="1"/>
            </a:pPr>
            <a:r>
              <a:t>Mito: l'accessibilità avvantaggia troppo poche persone.</a:t>
            </a:r>
          </a:p>
          <a:p>
            <a:pPr defTabSz="761694">
              <a:spcBef>
                <a:spcPts val="400"/>
              </a:spcBef>
              <a:defRPr sz="2400"/>
            </a:pPr>
            <a:r>
              <a:t>Fatto: si stima che circa il 10% della popolazione mondiale abbia una disabilità che influisce sull'uso di Internet. Circa 700 milioni di persone sono troppo poche? A queste occorre aggiungere le persone colpite da disabilità temporanee e derivanti dal contesto! E piaccia o no, con l'età diminuiscono l'udito, la vista e la destrezza, cambiando la nostra capacità di usare Internet.</a:t>
            </a:r>
            <a:endParaRPr sz="2200"/>
          </a:p>
          <a:p>
            <a:pPr defTabSz="761694">
              <a:spcBef>
                <a:spcPts val="400"/>
              </a:spcBef>
              <a:defRPr sz="2400"/>
            </a:pPr>
            <a:endParaRPr sz="2200"/>
          </a:p>
          <a:p>
            <a:pPr defTabSz="761694">
              <a:spcBef>
                <a:spcPts val="400"/>
              </a:spcBef>
              <a:defRPr sz="2400" i="1"/>
            </a:pPr>
            <a:r>
              <a:t>Mito: i siti Web accessibili sono statici.</a:t>
            </a:r>
            <a:endParaRPr sz="2200"/>
          </a:p>
          <a:p>
            <a:pPr defTabSz="761694">
              <a:spcBef>
                <a:spcPts val="400"/>
              </a:spcBef>
              <a:defRPr sz="2400"/>
            </a:pPr>
            <a:r>
              <a:t>Fatto: siti Web altamente dinamici e sofisticati (anche applicazioni desktop-like) possono essere resi accessibili, è necessaria solo maggiore attenzione. Benvenuti in WAI-ARIA!</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WAI-ARIA"/>
          <p:cNvSpPr txBox="1">
            <a:spLocks noGrp="1"/>
          </p:cNvSpPr>
          <p:nvPr>
            <p:ph type="title"/>
          </p:nvPr>
        </p:nvSpPr>
        <p:spPr>
          <a:prstGeom prst="rect">
            <a:avLst/>
          </a:prstGeom>
        </p:spPr>
        <p:txBody>
          <a:bodyPr/>
          <a:lstStyle/>
          <a:p>
            <a:r>
              <a:t>WAI-ARIA</a:t>
            </a:r>
          </a:p>
        </p:txBody>
      </p:sp>
      <p:sp>
        <p:nvSpPr>
          <p:cNvPr id="231" name="Accessible Rich Internet Applications (WAI-ARIA) 1.1 is a W3C recommendation that provides an ontology of roles, states, and properties that define accessible user interface elements and can be used to improve the accessibility and interoperability of we"/>
          <p:cNvSpPr txBox="1">
            <a:spLocks noGrp="1"/>
          </p:cNvSpPr>
          <p:nvPr>
            <p:ph type="body" idx="1"/>
          </p:nvPr>
        </p:nvSpPr>
        <p:spPr>
          <a:xfrm>
            <a:off x="685800" y="1219200"/>
            <a:ext cx="8229600" cy="4876802"/>
          </a:xfrm>
          <a:prstGeom prst="rect">
            <a:avLst/>
          </a:prstGeom>
        </p:spPr>
        <p:txBody>
          <a:bodyPr/>
          <a:lstStyle/>
          <a:p>
            <a:pPr defTabSz="896111">
              <a:spcBef>
                <a:spcPts val="500"/>
              </a:spcBef>
              <a:defRPr sz="2352"/>
            </a:pPr>
            <a:r>
              <a:rPr u="sng">
                <a:solidFill>
                  <a:srgbClr val="0000FF"/>
                </a:solidFill>
                <a:uFill>
                  <a:solidFill>
                    <a:srgbClr val="0000FF"/>
                  </a:solidFill>
                </a:uFill>
                <a:hlinkClick r:id="rId2"/>
              </a:rPr>
              <a:t>Accessible Rich Internet Applications (WAI-ARIA) 1.1</a:t>
            </a:r>
            <a:r>
              <a:t> è una raccomandazione del W3C che fornisce un'ontologia di ruoli, stati e proprietà che definiscono gli elementi dell'interfaccia utente e possono essere utilizzati per migliorare l'accessibilità e l'interoperabilità dei contenuti e delle applicazioni Web. Progettato per consentire a un autore di comunicare in modo appropriato comportamenti dell'interfaccia utente e informazioni strutturali alle tecnologie assistive attraverso il markup.</a:t>
            </a:r>
          </a:p>
          <a:p>
            <a:pPr defTabSz="896111">
              <a:spcBef>
                <a:spcPts val="500"/>
              </a:spcBef>
              <a:defRPr sz="2352"/>
            </a:pPr>
            <a:endParaRPr/>
          </a:p>
          <a:p>
            <a:pPr defTabSz="896111">
              <a:spcBef>
                <a:spcPts val="500"/>
              </a:spcBef>
              <a:defRPr sz="2352"/>
            </a:pPr>
            <a:r>
              <a:t>È uno strumento fondamentale per rendere accessibili le applicazioni Web desktop-like, in quanto vi sono (molti) widget avanzati (barre dei menu, visualizzazioni ad albero, barre degli strumenti, ecc.) ancora non disponibili in HTML.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Disability types"/>
          <p:cNvSpPr txBox="1">
            <a:spLocks noGrp="1"/>
          </p:cNvSpPr>
          <p:nvPr>
            <p:ph type="title"/>
          </p:nvPr>
        </p:nvSpPr>
        <p:spPr>
          <a:prstGeom prst="rect">
            <a:avLst/>
          </a:prstGeom>
        </p:spPr>
        <p:txBody>
          <a:bodyPr/>
          <a:lstStyle/>
          <a:p>
            <a:r>
              <a:t>Tipi di disabilità</a:t>
            </a:r>
          </a:p>
        </p:txBody>
      </p:sp>
      <p:sp>
        <p:nvSpPr>
          <p:cNvPr id="85" name="Visual: visual impairments including blindness, various common types of low vision, poor eyesight, and color blindness.…"/>
          <p:cNvSpPr txBox="1">
            <a:spLocks noGrp="1"/>
          </p:cNvSpPr>
          <p:nvPr>
            <p:ph type="body" idx="1"/>
          </p:nvPr>
        </p:nvSpPr>
        <p:spPr>
          <a:prstGeom prst="rect">
            <a:avLst/>
          </a:prstGeom>
        </p:spPr>
        <p:txBody>
          <a:bodyPr/>
          <a:lstStyle/>
          <a:p>
            <a:pPr marL="322325" indent="-322325" defTabSz="859536">
              <a:spcBef>
                <a:spcPts val="500"/>
              </a:spcBef>
              <a:buSzPct val="100000"/>
              <a:buFont typeface="Arial"/>
              <a:buChar char="•"/>
              <a:defRPr sz="2256" b="1" i="1"/>
            </a:pPr>
            <a:r>
              <a:t>Visive</a:t>
            </a:r>
            <a:r>
              <a:rPr b="0" i="0"/>
              <a:t>: disabilità visive tra cui cecità, ipovisione e problemi nella distinzione dei colori.</a:t>
            </a:r>
          </a:p>
          <a:p>
            <a:pPr marL="322325" indent="-322325" defTabSz="859536">
              <a:spcBef>
                <a:spcPts val="500"/>
              </a:spcBef>
              <a:buSzPct val="100000"/>
              <a:buFont typeface="Arial"/>
              <a:buChar char="•"/>
              <a:defRPr sz="2256" b="1" i="1"/>
            </a:pPr>
            <a:r>
              <a:t>Motorie</a:t>
            </a:r>
            <a:r>
              <a:rPr b="0" i="0"/>
              <a:t>: difficoltà o impossibilità di usare le mani, inclusi tremori, lentezza muscolare, non completa padronanza della mobilità fine, ecc.</a:t>
            </a:r>
          </a:p>
          <a:p>
            <a:pPr marL="322325" indent="-322325" defTabSz="859536">
              <a:spcBef>
                <a:spcPts val="500"/>
              </a:spcBef>
              <a:buSzPct val="100000"/>
              <a:buFont typeface="Arial"/>
              <a:buChar char="•"/>
              <a:defRPr sz="2256" b="1" i="1"/>
            </a:pPr>
            <a:r>
              <a:t>Uditive</a:t>
            </a:r>
            <a:r>
              <a:rPr b="0" i="0"/>
              <a:t>: sordità e/o disturbi dell'udito.</a:t>
            </a:r>
          </a:p>
          <a:p>
            <a:pPr marL="322325" indent="-322325" defTabSz="859536">
              <a:spcBef>
                <a:spcPts val="500"/>
              </a:spcBef>
              <a:buSzPct val="100000"/>
              <a:buFont typeface="Arial"/>
              <a:buChar char="•"/>
              <a:defRPr sz="2256" b="1" i="1"/>
            </a:pPr>
            <a:r>
              <a:t>Convulsioni</a:t>
            </a:r>
            <a:r>
              <a:rPr b="0" i="0"/>
              <a:t>: attacchi foto-epilettici causati da effetti stroboscopici e/o lampeggianti.</a:t>
            </a:r>
          </a:p>
          <a:p>
            <a:pPr marL="322325" indent="-322325" defTabSz="859536">
              <a:spcBef>
                <a:spcPts val="500"/>
              </a:spcBef>
              <a:buSzPct val="100000"/>
              <a:buFont typeface="Arial"/>
              <a:buChar char="•"/>
              <a:defRPr sz="2256" b="1" i="1"/>
            </a:pPr>
            <a:r>
              <a:t>Cognitive e intellettive</a:t>
            </a:r>
            <a:r>
              <a:rPr b="0" i="0"/>
              <a:t>: disabilità dello sviluppo, difficoltà di apprendimento (dislessia, discalculia, ecc.) E disabilità cognitive (sindrome di Down, Alzheimer) di varie origini, che causano effetti negativi su memoria, attenzione, sviluppo, capacità logiche e di problem solving, etc.</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Role, properties and states"/>
          <p:cNvSpPr txBox="1">
            <a:spLocks noGrp="1"/>
          </p:cNvSpPr>
          <p:nvPr>
            <p:ph type="title"/>
          </p:nvPr>
        </p:nvSpPr>
        <p:spPr>
          <a:prstGeom prst="rect">
            <a:avLst/>
          </a:prstGeom>
        </p:spPr>
        <p:txBody>
          <a:bodyPr/>
          <a:lstStyle/>
          <a:p>
            <a:r>
              <a:t>Ruoli, proprietà e stati</a:t>
            </a:r>
          </a:p>
        </p:txBody>
      </p:sp>
      <p:sp>
        <p:nvSpPr>
          <p:cNvPr id="234" name="You can use WAI-ARIA by leveraging specific attributes to be applied on any HTML element:…"/>
          <p:cNvSpPr txBox="1">
            <a:spLocks noGrp="1"/>
          </p:cNvSpPr>
          <p:nvPr>
            <p:ph type="body" idx="1"/>
          </p:nvPr>
        </p:nvSpPr>
        <p:spPr>
          <a:xfrm>
            <a:off x="685800" y="1219198"/>
            <a:ext cx="8229600" cy="4876805"/>
          </a:xfrm>
          <a:prstGeom prst="rect">
            <a:avLst/>
          </a:prstGeom>
        </p:spPr>
        <p:txBody>
          <a:bodyPr/>
          <a:lstStyle/>
          <a:p>
            <a:pPr defTabSz="655504">
              <a:spcBef>
                <a:spcPts val="300"/>
              </a:spcBef>
              <a:defRPr sz="2352"/>
            </a:pPr>
            <a:r>
              <a:t>È possibile usare WAI-ARIA sfruttando attributi specifici da applicare su qualsiasi elemento HTML:</a:t>
            </a:r>
            <a:endParaRPr sz="1862"/>
          </a:p>
          <a:p>
            <a:pPr marL="862410" lvl="1" indent="-201250" defTabSz="655504">
              <a:spcBef>
                <a:spcPts val="300"/>
              </a:spcBef>
              <a:buSzPct val="100000"/>
              <a:buFont typeface="Arial"/>
              <a:defRPr sz="1960"/>
            </a:pPr>
            <a:r>
              <a:t>l'attributo </a:t>
            </a:r>
            <a:r>
              <a:rPr b="1" i="1">
                <a:solidFill>
                  <a:srgbClr val="0070C0"/>
                </a:solidFill>
              </a:rPr>
              <a:t>role</a:t>
            </a:r>
            <a:r>
              <a:t>, che specifica il ruolo (semantica) dell’elemento (button, checkbox, tree, tablist, tab, ecc);</a:t>
            </a:r>
            <a:endParaRPr sz="1862"/>
          </a:p>
          <a:p>
            <a:pPr marL="862410" lvl="1" indent="-201250" defTabSz="655504">
              <a:spcBef>
                <a:spcPts val="300"/>
              </a:spcBef>
              <a:buSzPct val="100000"/>
              <a:buFont typeface="Arial"/>
              <a:defRPr sz="1960"/>
            </a:pPr>
            <a:r>
              <a:t>proprietà (</a:t>
            </a:r>
            <a:r>
              <a:rPr b="1" i="1">
                <a:solidFill>
                  <a:srgbClr val="0070C0"/>
                </a:solidFill>
              </a:rPr>
              <a:t>aria-label, aria-labelledby, aria-valuenow</a:t>
            </a:r>
            <a:r>
              <a:t>, ecc.), attributi essenziali per la natura di un dato oggetto o che rappresentano un valore di dati associati ad esso. Una modifica di una proprietà può avere un impatto rilevante sul significato o sulla presentazione di un oggetto;</a:t>
            </a:r>
            <a:endParaRPr sz="1862"/>
          </a:p>
          <a:p>
            <a:pPr marL="862410" lvl="1" indent="-201250" defTabSz="655504">
              <a:spcBef>
                <a:spcPts val="300"/>
              </a:spcBef>
              <a:buSzPct val="100000"/>
              <a:buFont typeface="Arial"/>
              <a:defRPr sz="1960"/>
            </a:pPr>
            <a:r>
              <a:t>stati (</a:t>
            </a:r>
            <a:r>
              <a:rPr b="1" i="1">
                <a:solidFill>
                  <a:srgbClr val="0070C0"/>
                </a:solidFill>
              </a:rPr>
              <a:t>aria-checked, aria-selected</a:t>
            </a:r>
            <a:r>
              <a:t>, ecc.), proprietà dinamiche che esprimono le caratteristiche di un oggetto che possono cambiare in risposta ad azioni intraprese dall'utente o a processi automatizzati. Gli stati non influenzano la natura essenziale dell'oggetto, ma rappresentano i dati associati all'oggetto o alle possibilità di interazione dell’utente con esso.</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ARIa: states VS. properties"/>
          <p:cNvSpPr txBox="1">
            <a:spLocks noGrp="1"/>
          </p:cNvSpPr>
          <p:nvPr>
            <p:ph type="title"/>
          </p:nvPr>
        </p:nvSpPr>
        <p:spPr>
          <a:prstGeom prst="rect">
            <a:avLst/>
          </a:prstGeom>
        </p:spPr>
        <p:txBody>
          <a:bodyPr/>
          <a:lstStyle/>
          <a:p>
            <a:r>
              <a:t>ARIA: stati vs. proprietà</a:t>
            </a:r>
          </a:p>
        </p:txBody>
      </p:sp>
      <p:sp>
        <p:nvSpPr>
          <p:cNvPr id="237" name="States and properties refer to similar features, as both provide specific information about an object , and both form part of the definition of the nature of roles. For practical purposes, you can treat them as “aria” prefixed attributes (aria-autocomple"/>
          <p:cNvSpPr txBox="1">
            <a:spLocks noGrp="1"/>
          </p:cNvSpPr>
          <p:nvPr>
            <p:ph type="body" idx="1"/>
          </p:nvPr>
        </p:nvSpPr>
        <p:spPr>
          <a:xfrm>
            <a:off x="685800" y="1219198"/>
            <a:ext cx="8229600" cy="4876805"/>
          </a:xfrm>
          <a:prstGeom prst="rect">
            <a:avLst/>
          </a:prstGeom>
        </p:spPr>
        <p:txBody>
          <a:bodyPr/>
          <a:lstStyle/>
          <a:p>
            <a:pPr defTabSz="642822">
              <a:spcBef>
                <a:spcPts val="300"/>
              </a:spcBef>
              <a:defRPr sz="1900"/>
            </a:pPr>
            <a:r>
              <a:t>Stati e proprietà si riferiscono a caratteristiche simili, in quanto entrambi forniscono informazioni specifiche su un oggetto ed entrambi fanno parte della definizione della natura dei ruoli. A fini pratici, è possibile trattarli come attributi con prefisso “aria-" (</a:t>
            </a:r>
            <a:r>
              <a:rPr b="1" i="1">
                <a:solidFill>
                  <a:srgbClr val="0070C0"/>
                </a:solidFill>
              </a:rPr>
              <a:t>aria-autocomplete,aria-activedescendant,aria-valuetext</a:t>
            </a:r>
            <a:r>
              <a:t>, ecc.). </a:t>
            </a:r>
          </a:p>
          <a:p>
            <a:pPr defTabSz="642822">
              <a:spcBef>
                <a:spcPts val="300"/>
              </a:spcBef>
              <a:defRPr sz="1900"/>
            </a:pPr>
            <a:endParaRPr/>
          </a:p>
          <a:p>
            <a:pPr defTabSz="642822">
              <a:spcBef>
                <a:spcPts val="300"/>
              </a:spcBef>
              <a:defRPr sz="1900"/>
            </a:pPr>
            <a:r>
              <a:t>Tuttavia, sono mantenuti concettualmente distinti per chiarire sottili differenze nel loro significato. Una grande differenza è che i valori delle proprietà hanno spesso meno probabilità di cambiare nel corso del ciclo di vita dell'applicazione rispetto ai valori degli stati) che possono cambiare frequentemente a causa dell'interazione dell'utente.</a:t>
            </a:r>
          </a:p>
          <a:p>
            <a:pPr defTabSz="642822">
              <a:spcBef>
                <a:spcPts val="300"/>
              </a:spcBef>
              <a:defRPr sz="1900"/>
            </a:pPr>
            <a:endParaRPr/>
          </a:p>
          <a:p>
            <a:pPr defTabSz="642822">
              <a:spcBef>
                <a:spcPts val="300"/>
              </a:spcBef>
              <a:defRPr sz="1900"/>
            </a:pPr>
            <a:r>
              <a:t>Tuttavia, la frequenza della differenza di cambiamento non è una regola; il valore di alcune proprietà, come aria-valuetext) potrebbero cambiare spesso; questo è il motivo per cui stati e proprietà vengono spesso definiti semplicemente “attributi".</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ules of ARIA"/>
          <p:cNvSpPr txBox="1">
            <a:spLocks noGrp="1"/>
          </p:cNvSpPr>
          <p:nvPr>
            <p:ph type="title"/>
          </p:nvPr>
        </p:nvSpPr>
        <p:spPr>
          <a:prstGeom prst="rect">
            <a:avLst/>
          </a:prstGeom>
        </p:spPr>
        <p:txBody>
          <a:bodyPr/>
          <a:lstStyle/>
          <a:p>
            <a:r>
              <a:t>Regole di ARIA</a:t>
            </a:r>
          </a:p>
        </p:txBody>
      </p:sp>
      <p:sp>
        <p:nvSpPr>
          <p:cNvPr id="240" name="If you can use a native HTML element ] or attribute with the semantics and behavior you require already built in, use that. Exceptions:…"/>
          <p:cNvSpPr txBox="1">
            <a:spLocks noGrp="1"/>
          </p:cNvSpPr>
          <p:nvPr>
            <p:ph type="body" idx="1"/>
          </p:nvPr>
        </p:nvSpPr>
        <p:spPr>
          <a:xfrm>
            <a:off x="685800" y="1066799"/>
            <a:ext cx="8229600" cy="4876805"/>
          </a:xfrm>
          <a:prstGeom prst="rect">
            <a:avLst/>
          </a:prstGeom>
        </p:spPr>
        <p:txBody>
          <a:bodyPr/>
          <a:lstStyle/>
          <a:p>
            <a:pPr marL="204348" indent="-204348" defTabSz="499196">
              <a:spcBef>
                <a:spcPts val="200"/>
              </a:spcBef>
              <a:buSzPct val="100000"/>
              <a:buAutoNum type="arabicPeriod"/>
              <a:defRPr sz="1720"/>
            </a:pPr>
            <a:r>
              <a:t>Non usare ARIA a meno che non sia necessario; se esiste un elemento HTML o un attributo nativo con la semantica ed il comportamento necessari, usa quello. Eccezioni:</a:t>
            </a:r>
            <a:endParaRPr sz="1462"/>
          </a:p>
          <a:p>
            <a:pPr marL="361260" lvl="1" indent="-153261" defTabSz="499196">
              <a:spcBef>
                <a:spcPts val="200"/>
              </a:spcBef>
              <a:buSzPct val="100000"/>
              <a:buFont typeface="Arial"/>
              <a:defRPr sz="1548"/>
            </a:pPr>
            <a:r>
              <a:t>se la funzionalità è disponibile in HTML ma non è implementata o la sua implementazione non fornisce supporto di accessibilità;</a:t>
            </a:r>
            <a:endParaRPr sz="1462"/>
          </a:p>
          <a:p>
            <a:pPr marL="361260" lvl="1" indent="-153261" defTabSz="499196">
              <a:spcBef>
                <a:spcPts val="200"/>
              </a:spcBef>
              <a:buSzPct val="100000"/>
              <a:buFont typeface="Arial"/>
              <a:defRPr sz="1548"/>
            </a:pPr>
            <a:r>
              <a:t>Se i vincoli di progettazione visiva escludono l'uso di un particolare elemento nativo, in quanto non può essere “stilizzato” come necessario.</a:t>
            </a:r>
            <a:endParaRPr sz="1462"/>
          </a:p>
          <a:p>
            <a:pPr marL="204348" indent="-204348" defTabSz="499196">
              <a:spcBef>
                <a:spcPts val="200"/>
              </a:spcBef>
              <a:buSzPct val="100000"/>
              <a:buAutoNum type="arabicPeriod"/>
              <a:defRPr sz="1720"/>
            </a:pPr>
            <a:r>
              <a:t>Non modificare la semantica nativa, a meno che non sia necessario. Si noti che se un elemento non interattivo (ad es. span) viene utilizzato come interattivo (ad es. pulsante), è compito dello sviluppatore implementare il comportamento appropriato utilizzando JavaScript.</a:t>
            </a:r>
            <a:endParaRPr sz="1462"/>
          </a:p>
          <a:p>
            <a:pPr marL="204348" indent="-204348" defTabSz="499196">
              <a:spcBef>
                <a:spcPts val="200"/>
              </a:spcBef>
              <a:buSzPct val="100000"/>
              <a:buAutoNum type="arabicPeriod"/>
              <a:defRPr sz="1720"/>
            </a:pPr>
            <a:r>
              <a:t>tutti i controlli interattivi ARIA devono essere utilizzabili con la tastiera. Il supporto deve essere implementato dallo sviluppatore.</a:t>
            </a:r>
            <a:endParaRPr sz="1462"/>
          </a:p>
          <a:p>
            <a:pPr marL="204348" indent="-204348" defTabSz="499196">
              <a:spcBef>
                <a:spcPts val="200"/>
              </a:spcBef>
              <a:buSzPct val="100000"/>
              <a:buAutoNum type="arabicPeriod"/>
              <a:defRPr sz="1720"/>
            </a:pPr>
            <a:r>
              <a:t>Non utilizzare </a:t>
            </a:r>
            <a:r>
              <a:rPr>
                <a:solidFill>
                  <a:srgbClr val="0070C0"/>
                </a:solidFill>
              </a:rPr>
              <a:t>role = "presentation"</a:t>
            </a:r>
            <a:r>
              <a:t> o </a:t>
            </a:r>
            <a:r>
              <a:rPr>
                <a:solidFill>
                  <a:srgbClr val="0070C0"/>
                </a:solidFill>
              </a:rPr>
              <a:t>aria-hidden = "true"</a:t>
            </a:r>
            <a:r>
              <a:t> su un elemento focalizzabile, altrimenti il focus potrebbe essere posizionato in punti su cui non potrebbe esserlo, causando effetti non determinati.</a:t>
            </a:r>
            <a:endParaRPr sz="1462"/>
          </a:p>
          <a:p>
            <a:pPr marL="204348" indent="-204348" defTabSz="499196">
              <a:spcBef>
                <a:spcPts val="200"/>
              </a:spcBef>
              <a:buSzPct val="100000"/>
              <a:buAutoNum type="arabicPeriod"/>
              <a:defRPr sz="1720"/>
            </a:pPr>
            <a:r>
              <a:t>Tutti gli elementi interattivi devono avere un</a:t>
            </a:r>
            <a:br/>
            <a:r>
              <a:rPr u="sng">
                <a:solidFill>
                  <a:srgbClr val="0000FF"/>
                </a:solidFill>
                <a:uFill>
                  <a:solidFill>
                    <a:srgbClr val="0000FF"/>
                  </a:solidFill>
                </a:uFill>
                <a:hlinkClick r:id="rId2"/>
              </a:rPr>
              <a:t>accessible name</a:t>
            </a:r>
            <a: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ATAG 2.0"/>
          <p:cNvSpPr txBox="1">
            <a:spLocks noGrp="1"/>
          </p:cNvSpPr>
          <p:nvPr>
            <p:ph type="title"/>
          </p:nvPr>
        </p:nvSpPr>
        <p:spPr>
          <a:prstGeom prst="rect">
            <a:avLst/>
          </a:prstGeom>
        </p:spPr>
        <p:txBody>
          <a:bodyPr/>
          <a:lstStyle/>
          <a:p>
            <a:r>
              <a:t>ATAG 2.0 I</a:t>
            </a:r>
          </a:p>
        </p:txBody>
      </p:sp>
      <p:sp>
        <p:nvSpPr>
          <p:cNvPr id="243" name="Authoring tools accessibility guidelines (ATAG) 2.0 is a W3C recommendation specifically crafted for ensuring accessibility of authorhing tools such as:…"/>
          <p:cNvSpPr txBox="1">
            <a:spLocks noGrp="1"/>
          </p:cNvSpPr>
          <p:nvPr>
            <p:ph type="body" idx="1"/>
          </p:nvPr>
        </p:nvSpPr>
        <p:spPr>
          <a:xfrm>
            <a:off x="685800" y="1219198"/>
            <a:ext cx="8229600" cy="4876805"/>
          </a:xfrm>
          <a:prstGeom prst="rect">
            <a:avLst/>
          </a:prstGeom>
        </p:spPr>
        <p:txBody>
          <a:bodyPr/>
          <a:lstStyle/>
          <a:p>
            <a:pPr defTabSz="782358">
              <a:spcBef>
                <a:spcPts val="500"/>
              </a:spcBef>
              <a:defRPr sz="2300"/>
            </a:pPr>
            <a:r>
              <a:t>Le linee guida per l'accessibilità degli strumenti di authoring (ATAG) 2.0 sono una raccomandazione del W3C creata appositamente per garantire l'accessibilità degli strumenti di authoring come:</a:t>
            </a:r>
          </a:p>
          <a:p>
            <a:pPr marL="240198" indent="-240198" defTabSz="782358">
              <a:spcBef>
                <a:spcPts val="500"/>
              </a:spcBef>
              <a:buSzPct val="100000"/>
              <a:buChar char="•"/>
              <a:defRPr sz="2300"/>
            </a:pPr>
            <a:r>
              <a:t>strumenti per la creazione di pagine Web (ovvero editor HTML WYSIWYG);</a:t>
            </a:r>
          </a:p>
          <a:p>
            <a:pPr marL="240198" indent="-240198" defTabSz="782358">
              <a:spcBef>
                <a:spcPts val="500"/>
              </a:spcBef>
              <a:buSzPct val="100000"/>
              <a:buChar char="•"/>
              <a:defRPr sz="2300"/>
            </a:pPr>
            <a:r>
              <a:t>software per la generazione di siti Web (ovvero sistemi CMS);</a:t>
            </a:r>
          </a:p>
          <a:p>
            <a:pPr marL="240198" indent="-240198" defTabSz="782358">
              <a:spcBef>
                <a:spcPts val="500"/>
              </a:spcBef>
              <a:buSzPct val="100000"/>
              <a:buChar char="•"/>
              <a:defRPr sz="2300"/>
            </a:pPr>
            <a:r>
              <a:t>software che convertono i contenuti in tecnologie web;</a:t>
            </a:r>
          </a:p>
          <a:p>
            <a:pPr marL="240198" indent="-240198" defTabSz="782358">
              <a:spcBef>
                <a:spcPts val="500"/>
              </a:spcBef>
              <a:buSzPct val="100000"/>
              <a:buChar char="•"/>
              <a:defRPr sz="2300"/>
            </a:pPr>
            <a:r>
              <a:t>strumenti di authoring multimediale;</a:t>
            </a:r>
          </a:p>
          <a:p>
            <a:pPr marL="240198" indent="-240198" defTabSz="782358">
              <a:spcBef>
                <a:spcPts val="500"/>
              </a:spcBef>
              <a:buSzPct val="100000"/>
              <a:buChar char="•"/>
              <a:defRPr sz="2300"/>
            </a:pPr>
            <a:r>
              <a:t>siti Web i cui utenti possono aggiungere contenuti (ad es. social network).</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ATAG 2.0 II"/>
          <p:cNvSpPr txBox="1">
            <a:spLocks noGrp="1"/>
          </p:cNvSpPr>
          <p:nvPr>
            <p:ph type="title"/>
          </p:nvPr>
        </p:nvSpPr>
        <p:spPr>
          <a:prstGeom prst="rect">
            <a:avLst/>
          </a:prstGeom>
        </p:spPr>
        <p:txBody>
          <a:bodyPr/>
          <a:lstStyle/>
          <a:p>
            <a:r>
              <a:t>ATAG 2.0 II</a:t>
            </a:r>
          </a:p>
        </p:txBody>
      </p:sp>
      <p:sp>
        <p:nvSpPr>
          <p:cNvPr id="246" name="ATAG 2.0 is divided in two main parts:…"/>
          <p:cNvSpPr txBox="1">
            <a:spLocks noGrp="1"/>
          </p:cNvSpPr>
          <p:nvPr>
            <p:ph type="body" idx="1"/>
          </p:nvPr>
        </p:nvSpPr>
        <p:spPr>
          <a:xfrm>
            <a:off x="685800" y="1847848"/>
            <a:ext cx="8229600" cy="4876805"/>
          </a:xfrm>
          <a:prstGeom prst="rect">
            <a:avLst/>
          </a:prstGeom>
        </p:spPr>
        <p:txBody>
          <a:bodyPr/>
          <a:lstStyle/>
          <a:p>
            <a:pPr defTabSz="790040">
              <a:spcBef>
                <a:spcPts val="500"/>
              </a:spcBef>
              <a:defRPr sz="2400"/>
            </a:pPr>
            <a:r>
              <a:t>La specifica è divisa in due parti principali:</a:t>
            </a:r>
          </a:p>
          <a:p>
            <a:pPr marL="242556" indent="-242556" defTabSz="790040">
              <a:spcBef>
                <a:spcPts val="500"/>
              </a:spcBef>
              <a:buSzPct val="100000"/>
              <a:buChar char="•"/>
              <a:defRPr sz="2400" b="1" i="1"/>
            </a:pPr>
            <a:r>
              <a:t>parte a</a:t>
            </a:r>
            <a:r>
              <a:rPr b="0" i="0"/>
              <a:t>, che consiste nel rendere accessibili gli strumenti di creazione in modo che le persone con disabilità possano utilizzarli;</a:t>
            </a:r>
          </a:p>
          <a:p>
            <a:pPr marL="242556" indent="-242556" defTabSz="790040">
              <a:spcBef>
                <a:spcPts val="500"/>
              </a:spcBef>
              <a:buSzPct val="100000"/>
              <a:buChar char="•"/>
              <a:defRPr sz="2400" b="1" i="1"/>
            </a:pPr>
            <a:r>
              <a:t>parte b</a:t>
            </a:r>
            <a:r>
              <a:rPr b="0" i="0"/>
              <a:t>, che consiste nell'aiutare gli autori a produrre contenuti accessibili, ovvero contenuti conformi a WCAG 2.1.</a:t>
            </a:r>
          </a:p>
          <a:p>
            <a:pPr defTabSz="790040">
              <a:spcBef>
                <a:spcPts val="500"/>
              </a:spcBef>
              <a:defRPr sz="2400"/>
            </a:pPr>
            <a:endParaRPr b="0" i="0"/>
          </a:p>
          <a:p>
            <a:pPr defTabSz="790040">
              <a:spcBef>
                <a:spcPts val="500"/>
              </a:spcBef>
              <a:defRPr sz="2400"/>
            </a:pPr>
            <a:r>
              <a:t>Come in WCAG 2.1, in ATAG troviamo linee guida organizzate attorno a principi chiave, la cui soddisfazione può essere valutata sulla base della conformità ai criteri di successo sugli stessi 3 livelli (A, AA, AAA).</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ATAG 2.0 principles"/>
          <p:cNvSpPr txBox="1">
            <a:spLocks noGrp="1"/>
          </p:cNvSpPr>
          <p:nvPr>
            <p:ph type="title"/>
          </p:nvPr>
        </p:nvSpPr>
        <p:spPr>
          <a:prstGeom prst="rect">
            <a:avLst/>
          </a:prstGeom>
        </p:spPr>
        <p:txBody>
          <a:bodyPr/>
          <a:lstStyle/>
          <a:p>
            <a:r>
              <a:t>ATAG 2.0 principles</a:t>
            </a:r>
          </a:p>
        </p:txBody>
      </p:sp>
      <p:sp>
        <p:nvSpPr>
          <p:cNvPr id="249" name="Part A principles:…"/>
          <p:cNvSpPr txBox="1">
            <a:spLocks noGrp="1"/>
          </p:cNvSpPr>
          <p:nvPr>
            <p:ph type="body" idx="1"/>
          </p:nvPr>
        </p:nvSpPr>
        <p:spPr>
          <a:xfrm>
            <a:off x="434340" y="1196339"/>
            <a:ext cx="8481060" cy="4876803"/>
          </a:xfrm>
          <a:prstGeom prst="rect">
            <a:avLst/>
          </a:prstGeom>
        </p:spPr>
        <p:txBody>
          <a:bodyPr/>
          <a:lstStyle/>
          <a:p>
            <a:pPr defTabSz="638616">
              <a:spcBef>
                <a:spcPts val="300"/>
              </a:spcBef>
              <a:defRPr sz="2328" b="1" i="1"/>
            </a:pPr>
            <a:r>
              <a:t>Part A principles:</a:t>
            </a:r>
            <a:endParaRPr sz="1940"/>
          </a:p>
          <a:p>
            <a:pPr defTabSz="638616">
              <a:spcBef>
                <a:spcPts val="300"/>
              </a:spcBef>
              <a:defRPr sz="2328"/>
            </a:pPr>
            <a:r>
              <a:t>A1. The authoring tool user interface follows applicable accessibility guidelines.</a:t>
            </a:r>
            <a:endParaRPr sz="1940"/>
          </a:p>
          <a:p>
            <a:pPr defTabSz="638616">
              <a:spcBef>
                <a:spcPts val="300"/>
              </a:spcBef>
              <a:defRPr sz="2328"/>
            </a:pPr>
            <a:r>
              <a:t>A2. Editing-views  are perceivable.</a:t>
            </a:r>
            <a:endParaRPr sz="1940"/>
          </a:p>
          <a:p>
            <a:pPr defTabSz="638616">
              <a:spcBef>
                <a:spcPts val="300"/>
              </a:spcBef>
              <a:defRPr sz="2328"/>
            </a:pPr>
            <a:r>
              <a:t>A3. Editing-views are operable</a:t>
            </a:r>
            <a:endParaRPr sz="1940"/>
          </a:p>
          <a:p>
            <a:pPr defTabSz="638616">
              <a:spcBef>
                <a:spcPts val="300"/>
              </a:spcBef>
              <a:defRPr sz="2328"/>
            </a:pPr>
            <a:r>
              <a:t>A4. Editing-views are understandable</a:t>
            </a:r>
            <a:endParaRPr sz="1940"/>
          </a:p>
          <a:p>
            <a:pPr defTabSz="638616">
              <a:spcBef>
                <a:spcPts val="300"/>
              </a:spcBef>
              <a:defRPr sz="2328" b="1" i="1"/>
            </a:pPr>
            <a:r>
              <a:t>Part B principles:</a:t>
            </a:r>
            <a:endParaRPr sz="1940"/>
          </a:p>
          <a:p>
            <a:pPr defTabSz="638616">
              <a:spcBef>
                <a:spcPts val="300"/>
              </a:spcBef>
              <a:defRPr sz="2328"/>
            </a:pPr>
            <a:r>
              <a:t>B1. Fully automatic processes produce accessible content.</a:t>
            </a:r>
            <a:endParaRPr sz="1940"/>
          </a:p>
          <a:p>
            <a:pPr defTabSz="638616">
              <a:spcBef>
                <a:spcPts val="300"/>
              </a:spcBef>
              <a:defRPr sz="2328"/>
            </a:pPr>
            <a:r>
              <a:t>B2. Authors are supported in producing accessible content</a:t>
            </a:r>
            <a:endParaRPr sz="1940"/>
          </a:p>
          <a:p>
            <a:pPr defTabSz="638616">
              <a:spcBef>
                <a:spcPts val="300"/>
              </a:spcBef>
              <a:defRPr sz="2328"/>
            </a:pPr>
            <a:r>
              <a:t>B3. Authors are supported in improving the accessibility of existing content</a:t>
            </a:r>
            <a:endParaRPr sz="1940"/>
          </a:p>
          <a:p>
            <a:pPr defTabSz="638616">
              <a:spcBef>
                <a:spcPts val="300"/>
              </a:spcBef>
              <a:defRPr sz="2328"/>
            </a:pPr>
            <a:r>
              <a:t>B4. Authoring tools promote and integrate their accessibility features.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p:nvPr>
        </p:nvSpPr>
        <p:spPr>
          <a:xfrm>
            <a:off x="3563887" y="552723"/>
            <a:ext cx="5185024" cy="4532461"/>
          </a:xfrm>
          <a:prstGeom prst="rect">
            <a:avLst/>
          </a:prstGeom>
        </p:spPr>
        <p:txBody>
          <a:bodyPr/>
          <a:lstStyle/>
          <a:p>
            <a:r>
              <a:t>Accessibilità nel progetto di TW</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ccessibility and the project I"/>
          <p:cNvSpPr txBox="1">
            <a:spLocks noGrp="1"/>
          </p:cNvSpPr>
          <p:nvPr>
            <p:ph type="title"/>
          </p:nvPr>
        </p:nvSpPr>
        <p:spPr>
          <a:prstGeom prst="rect">
            <a:avLst/>
          </a:prstGeom>
        </p:spPr>
        <p:txBody>
          <a:bodyPr/>
          <a:lstStyle/>
          <a:p>
            <a:r>
              <a:t>Accessibilità e progetto I</a:t>
            </a:r>
          </a:p>
        </p:txBody>
      </p:sp>
      <p:sp>
        <p:nvSpPr>
          <p:cNvPr id="254" name="You should provide at least a story that is accessible, meaning that can be played by people with disabilities; it is acceptable to ask for a disability type of the user and adapt the activities consequently (don’t do it in a real world project, as this "/>
          <p:cNvSpPr txBox="1">
            <a:spLocks noGrp="1"/>
          </p:cNvSpPr>
          <p:nvPr>
            <p:ph type="body" idx="1"/>
          </p:nvPr>
        </p:nvSpPr>
        <p:spPr>
          <a:xfrm>
            <a:off x="457200" y="1668778"/>
            <a:ext cx="8229600" cy="4389726"/>
          </a:xfrm>
          <a:prstGeom prst="rect">
            <a:avLst/>
          </a:prstGeom>
        </p:spPr>
        <p:txBody>
          <a:bodyPr/>
          <a:lstStyle/>
          <a:p>
            <a:pPr defTabSz="740662">
              <a:spcBef>
                <a:spcPts val="500"/>
              </a:spcBef>
              <a:defRPr sz="2400"/>
            </a:pPr>
            <a:r>
              <a:t>Almeno una delle storie presentate deve essere accessibile (giocabile senza incontrare barriere) anche da persone non vedenti. Gli adattamenti effettuati non dovrebbero rendere il gioco più facile da giocare né meno interessante, ma solo giocabile (usare i principi WCAG 2.1 come ispirazione)!</a:t>
            </a:r>
            <a:endParaRPr sz="2200"/>
          </a:p>
          <a:p>
            <a:pPr defTabSz="740662">
              <a:spcBef>
                <a:spcPts val="500"/>
              </a:spcBef>
              <a:defRPr sz="2400"/>
            </a:pPr>
            <a:endParaRPr sz="2200"/>
          </a:p>
          <a:p>
            <a:pPr defTabSz="740662">
              <a:spcBef>
                <a:spcPts val="500"/>
              </a:spcBef>
              <a:defRPr sz="2400"/>
            </a:pPr>
            <a:r>
              <a:t>Lo strumento di creazione e, di conseguenza, i componenti lato server, devono essere implementati per consentire l’adozione degli accorgimenti necessari (ad es. descrizioni testuali delle immagini, contesto più approfondito per fornire informazioni altrimenti disponibili solo attraverso la vista, ecc.).</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Accessibility and the project II"/>
          <p:cNvSpPr txBox="1">
            <a:spLocks noGrp="1"/>
          </p:cNvSpPr>
          <p:nvPr>
            <p:ph type="title"/>
          </p:nvPr>
        </p:nvSpPr>
        <p:spPr>
          <a:prstGeom prst="rect">
            <a:avLst/>
          </a:prstGeom>
        </p:spPr>
        <p:txBody>
          <a:bodyPr/>
          <a:lstStyle/>
          <a:p>
            <a:r>
              <a:t>Accessibilità e progetto II</a:t>
            </a:r>
          </a:p>
        </p:txBody>
      </p:sp>
      <p:sp>
        <p:nvSpPr>
          <p:cNvPr id="257" name="The player interface should be accessible, use WCAG 2.1 level AA as a reference. We won’t conduct an accessibility assessment as required by laws and international standards, but the interface shouldn’t exhibit issues that prevent people with disabilitie"/>
          <p:cNvSpPr txBox="1">
            <a:spLocks noGrp="1"/>
          </p:cNvSpPr>
          <p:nvPr>
            <p:ph type="body" idx="1"/>
          </p:nvPr>
        </p:nvSpPr>
        <p:spPr>
          <a:xfrm>
            <a:off x="457200" y="1181702"/>
            <a:ext cx="8229600" cy="4876803"/>
          </a:xfrm>
          <a:prstGeom prst="rect">
            <a:avLst/>
          </a:prstGeom>
        </p:spPr>
        <p:txBody>
          <a:bodyPr/>
          <a:lstStyle/>
          <a:p>
            <a:pPr defTabSz="651782">
              <a:spcBef>
                <a:spcPts val="400"/>
              </a:spcBef>
              <a:defRPr sz="2000"/>
            </a:pPr>
            <a:r>
              <a:t>L’interfaccia del player deve essere accessibile e pienamente utilizzabile mediante screen reader, utilizzare WCAG 2.1 livello AA come riferimento. Non effettueremo una valutazione dell'accessibilità come richiesto dalle leggi e dagli standard internazionali, ma l'interfaccia non dovrebbe presentare problemi che ne impediscano l’uso da parte dei non vedenti, né dovrebbe renderne più difficile l'utilizzo da parte loro. </a:t>
            </a:r>
          </a:p>
          <a:p>
            <a:pPr defTabSz="651782">
              <a:spcBef>
                <a:spcPts val="400"/>
              </a:spcBef>
              <a:defRPr sz="2000"/>
            </a:pPr>
            <a:r>
              <a:t>Il player deve indicare chiaramente quando una storia è accessibile, e per quali disabilità: opzionalmente è possibile creare storie giocabili anche da utenti con altre disabilità.</a:t>
            </a:r>
            <a:endParaRPr sz="1900"/>
          </a:p>
          <a:p>
            <a:pPr defTabSz="651782">
              <a:spcBef>
                <a:spcPts val="400"/>
              </a:spcBef>
              <a:defRPr sz="2000"/>
            </a:pPr>
            <a:endParaRPr sz="1900"/>
          </a:p>
          <a:p>
            <a:pPr defTabSz="651782">
              <a:spcBef>
                <a:spcPts val="400"/>
              </a:spcBef>
              <a:defRPr sz="2000"/>
            </a:pPr>
            <a:r>
              <a:t>Rendere accessibile l'interfaccia della piattaforma di authoring è completamente facoltativo, ma non esitate a comunicarci se ci avete lavorato. Essa deve però consentire (ma non richiedere obbligatoriamente) agli utenti di fornire tutte le informazioni necessarie per rendere accessibile una storia (ad es. descrizioni di testi per immagini, attività alternative, ecc.).</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ferences"/>
          <p:cNvSpPr txBox="1">
            <a:spLocks noGrp="1"/>
          </p:cNvSpPr>
          <p:nvPr>
            <p:ph type="title"/>
          </p:nvPr>
        </p:nvSpPr>
        <p:spPr>
          <a:prstGeom prst="rect">
            <a:avLst/>
          </a:prstGeom>
        </p:spPr>
        <p:txBody>
          <a:bodyPr/>
          <a:lstStyle>
            <a:lvl1pPr>
              <a:defRPr sz="3600"/>
            </a:lvl1pPr>
          </a:lstStyle>
          <a:p>
            <a:r>
              <a:t>Risorse (molto) utili</a:t>
            </a:r>
          </a:p>
        </p:txBody>
      </p:sp>
      <p:sp>
        <p:nvSpPr>
          <p:cNvPr id="260" name="Assistive technology | Wikipedia…"/>
          <p:cNvSpPr txBox="1">
            <a:spLocks noGrp="1"/>
          </p:cNvSpPr>
          <p:nvPr>
            <p:ph type="body" idx="1"/>
          </p:nvPr>
        </p:nvSpPr>
        <p:spPr>
          <a:xfrm>
            <a:off x="685800" y="1181703"/>
            <a:ext cx="8229600" cy="4876803"/>
          </a:xfrm>
          <a:prstGeom prst="rect">
            <a:avLst/>
          </a:prstGeom>
        </p:spPr>
        <p:txBody>
          <a:bodyPr/>
          <a:lstStyle/>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2"/>
              </a:rPr>
              <a:t>Web Content Accessibility Guidelines (WCAG) 2.1 | W3C</a:t>
            </a:r>
          </a:p>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3"/>
              </a:rPr>
              <a:t>understanding WCAG 2.1 | W3C</a:t>
            </a:r>
          </a:p>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4"/>
              </a:rPr>
              <a:t>Techniques for WCAG 2.1</a:t>
            </a:r>
          </a:p>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3"/>
              </a:rPr>
              <a:t>Accessible Rich Internet applications (WAI-ARIA 1.1)</a:t>
            </a:r>
          </a:p>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5"/>
              </a:rPr>
              <a:t>Design patterns | WAI-ARIA 1.1 authoring practices</a:t>
            </a:r>
          </a:p>
          <a:p>
            <a:pPr marL="457200" indent="-457200">
              <a:buSzPct val="100000"/>
              <a:buFont typeface="Arial"/>
              <a:buChar char="•"/>
              <a:defRPr u="sng">
                <a:solidFill>
                  <a:srgbClr val="004DD6"/>
                </a:solidFill>
                <a:uFill>
                  <a:solidFill>
                    <a:schemeClr val="accent1"/>
                  </a:solidFill>
                </a:uFill>
              </a:defRPr>
            </a:pPr>
            <a:r>
              <a:rPr>
                <a:solidFill>
                  <a:srgbClr val="0000FF"/>
                </a:solidFill>
                <a:uFill>
                  <a:solidFill>
                    <a:srgbClr val="0000FF"/>
                  </a:solidFill>
                </a:uFill>
                <a:hlinkClick r:id="rId6"/>
              </a:rPr>
              <a:t>Articles | WebAIM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Accessibility is much more!"/>
          <p:cNvSpPr txBox="1">
            <a:spLocks noGrp="1"/>
          </p:cNvSpPr>
          <p:nvPr>
            <p:ph type="title"/>
          </p:nvPr>
        </p:nvSpPr>
        <p:spPr>
          <a:prstGeom prst="rect">
            <a:avLst/>
          </a:prstGeom>
        </p:spPr>
        <p:txBody>
          <a:bodyPr/>
          <a:lstStyle/>
          <a:p>
            <a:r>
              <a:t>Ma l'accessibilità è molto di più!</a:t>
            </a:r>
          </a:p>
        </p:txBody>
      </p:sp>
      <p:sp>
        <p:nvSpPr>
          <p:cNvPr id="88" name="But accessibility does not benefit only people listed in the previous slide, it extends to anyone who is experiencing any permanent, temporary or situational disability.…"/>
          <p:cNvSpPr txBox="1">
            <a:spLocks noGrp="1"/>
          </p:cNvSpPr>
          <p:nvPr>
            <p:ph type="body" idx="1"/>
          </p:nvPr>
        </p:nvSpPr>
        <p:spPr>
          <a:prstGeom prst="rect">
            <a:avLst/>
          </a:prstGeom>
        </p:spPr>
        <p:txBody>
          <a:bodyPr/>
          <a:lstStyle/>
          <a:p>
            <a:pPr defTabSz="905255">
              <a:spcBef>
                <a:spcPts val="500"/>
              </a:spcBef>
              <a:defRPr sz="2772"/>
            </a:pPr>
            <a:r>
              <a:t>Ma l'accessibilità non è vantaggiosa solo per le persone elencate nella diapositiva precedente, ma porta benefici a chiunque stia vivendo una disabilità permanente, temporanea o situazionale. </a:t>
            </a:r>
          </a:p>
          <a:p>
            <a:pPr defTabSz="905255">
              <a:spcBef>
                <a:spcPts val="500"/>
              </a:spcBef>
              <a:defRPr sz="2772" i="1"/>
            </a:pPr>
            <a:r>
              <a:t>Disabilità temporanea</a:t>
            </a:r>
            <a:r>
              <a:rPr i="0"/>
              <a:t>: un polso rotto rende impossibile il controllo del mouse.</a:t>
            </a:r>
          </a:p>
          <a:p>
            <a:pPr defTabSz="905255">
              <a:spcBef>
                <a:spcPts val="500"/>
              </a:spcBef>
              <a:defRPr sz="2772"/>
            </a:pPr>
            <a:r>
              <a:t>Per disabilità derivante dal contesto s’intende una situazione momentanea di disagio derivante da fattori esterni (ad esempio vista offuscata a causa dell'illuminazione solare, utilizzo di una sola mano quando si accompagna un bambino).</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Questions?"/>
          <p:cNvSpPr txBox="1">
            <a:spLocks noGrp="1"/>
          </p:cNvSpPr>
          <p:nvPr>
            <p:ph type="title"/>
          </p:nvPr>
        </p:nvSpPr>
        <p:spPr>
          <a:xfrm>
            <a:off x="720090" y="2247900"/>
            <a:ext cx="8229601" cy="1066800"/>
          </a:xfrm>
          <a:prstGeom prst="rect">
            <a:avLst/>
          </a:prstGeom>
        </p:spPr>
        <p:txBody>
          <a:bodyPr/>
          <a:lstStyle>
            <a:lvl1pPr algn="ctr">
              <a:defRPr sz="6000"/>
            </a:lvl1pPr>
          </a:lstStyle>
          <a:p>
            <a:r>
              <a:t>Domande?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ips and tricks"/>
          <p:cNvSpPr txBox="1">
            <a:spLocks noGrp="1"/>
          </p:cNvSpPr>
          <p:nvPr>
            <p:ph type="title"/>
          </p:nvPr>
        </p:nvSpPr>
        <p:spPr>
          <a:xfrm>
            <a:off x="3563887" y="552723"/>
            <a:ext cx="5185024" cy="4532461"/>
          </a:xfrm>
          <a:prstGeom prst="rect">
            <a:avLst/>
          </a:prstGeom>
        </p:spPr>
        <p:txBody>
          <a:bodyPr/>
          <a:lstStyle/>
          <a:p>
            <a:r>
              <a:t>Esercizi e prove</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ps and tricks"/>
          <p:cNvSpPr txBox="1">
            <a:spLocks noGrp="1"/>
          </p:cNvSpPr>
          <p:nvPr>
            <p:ph type="title"/>
          </p:nvPr>
        </p:nvSpPr>
        <p:spPr>
          <a:prstGeom prst="rect">
            <a:avLst/>
          </a:prstGeom>
        </p:spPr>
        <p:txBody>
          <a:bodyPr/>
          <a:lstStyle/>
          <a:p>
            <a:r>
              <a:t>Suggerimenti e trucchi</a:t>
            </a:r>
          </a:p>
        </p:txBody>
      </p:sp>
      <p:sp>
        <p:nvSpPr>
          <p:cNvPr id="267" name="Here are some tips and tricks that can be useful to implement your project, and create accessible web applications in general."/>
          <p:cNvSpPr txBox="1">
            <a:spLocks noGrp="1"/>
          </p:cNvSpPr>
          <p:nvPr>
            <p:ph type="body" idx="1"/>
          </p:nvPr>
        </p:nvSpPr>
        <p:spPr>
          <a:xfrm>
            <a:off x="685800" y="2125979"/>
            <a:ext cx="8229600" cy="3970023"/>
          </a:xfrm>
          <a:prstGeom prst="rect">
            <a:avLst/>
          </a:prstGeom>
        </p:spPr>
        <p:txBody>
          <a:bodyPr/>
          <a:lstStyle/>
          <a:p>
            <a:r>
              <a:t>Ecco alcuni suggerimenti che possono essere utili per l’implementazione del progetto e più in generale creare applicazioni web accessibili.</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p I: mistrust the authority"/>
          <p:cNvSpPr txBox="1">
            <a:spLocks noGrp="1"/>
          </p:cNvSpPr>
          <p:nvPr>
            <p:ph type="title"/>
          </p:nvPr>
        </p:nvSpPr>
        <p:spPr>
          <a:prstGeom prst="rect">
            <a:avLst/>
          </a:prstGeom>
        </p:spPr>
        <p:txBody>
          <a:bodyPr/>
          <a:lstStyle/>
          <a:p>
            <a:r>
              <a:t>Suggerimento I: mistrust the authority</a:t>
            </a:r>
          </a:p>
        </p:txBody>
      </p:sp>
      <p:sp>
        <p:nvSpPr>
          <p:cNvPr id="270" name="If you are using a framework of UI components (bootstrap, angular-material, element-ui, etc), do not assume that those components will be accessible. Always verify their accessibility, and eventually work around their issues; contributing fixes to projec"/>
          <p:cNvSpPr txBox="1">
            <a:spLocks noGrp="1"/>
          </p:cNvSpPr>
          <p:nvPr>
            <p:ph type="body" idx="1"/>
          </p:nvPr>
        </p:nvSpPr>
        <p:spPr>
          <a:xfrm>
            <a:off x="685800" y="1874520"/>
            <a:ext cx="8229600" cy="4246883"/>
          </a:xfrm>
          <a:prstGeom prst="rect">
            <a:avLst/>
          </a:prstGeom>
        </p:spPr>
        <p:txBody>
          <a:bodyPr/>
          <a:lstStyle/>
          <a:p>
            <a:r>
              <a:t>Se si utilizza un framework di componenti per l’interfaccia utente (bootstrap, Angular-material, element-ui, ecc.), non dare per scontato che tali componenti siano accessibili. Verificare sempre la loro accessibilità ed eventualmente aggirare i problemi riscontrati. Scegliere un framework diverso, se necessario.</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p II: test with a screen reader"/>
          <p:cNvSpPr txBox="1">
            <a:spLocks noGrp="1"/>
          </p:cNvSpPr>
          <p:nvPr>
            <p:ph type="title"/>
          </p:nvPr>
        </p:nvSpPr>
        <p:spPr>
          <a:prstGeom prst="rect">
            <a:avLst/>
          </a:prstGeom>
        </p:spPr>
        <p:txBody>
          <a:bodyPr/>
          <a:lstStyle/>
          <a:p>
            <a:r>
              <a:t>Suggerimento II: test con un lettore di schermo</a:t>
            </a:r>
          </a:p>
        </p:txBody>
      </p:sp>
      <p:sp>
        <p:nvSpPr>
          <p:cNvPr id="273" name="There’s a strong evidence that browsing a web application and interacting with it by means of accessibility, offers the most thorough accessibility review. It does not cover any aspect, but it’s a good starting point!"/>
          <p:cNvSpPr txBox="1">
            <a:spLocks noGrp="1"/>
          </p:cNvSpPr>
          <p:nvPr>
            <p:ph type="body" idx="1"/>
          </p:nvPr>
        </p:nvSpPr>
        <p:spPr>
          <a:xfrm>
            <a:off x="685800" y="2663189"/>
            <a:ext cx="8229600" cy="3432814"/>
          </a:xfrm>
          <a:prstGeom prst="rect">
            <a:avLst/>
          </a:prstGeom>
        </p:spPr>
        <p:txBody>
          <a:bodyPr/>
          <a:lstStyle/>
          <a:p>
            <a:r>
              <a:t>Esistono prove evidenti del fatto che la navigazione di un'applicazione Web e l'interazione con essa tramite uno screen reader offrono la valutazione più completa della sua accessibilità. </a:t>
            </a:r>
          </a:p>
          <a:p>
            <a:r>
              <a:t>Essa non copre tutti gli aspetti da verificare, ma è comunque un buon punto di partenza!</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ip III: pick an easy to use screen reader for testing"/>
          <p:cNvSpPr txBox="1">
            <a:spLocks noGrp="1"/>
          </p:cNvSpPr>
          <p:nvPr>
            <p:ph type="title"/>
          </p:nvPr>
        </p:nvSpPr>
        <p:spPr>
          <a:prstGeom prst="rect">
            <a:avLst/>
          </a:prstGeom>
        </p:spPr>
        <p:txBody>
          <a:bodyPr/>
          <a:lstStyle/>
          <a:p>
            <a:r>
              <a:t>Suggerimento III: scegli uno screen reader facile da usare per i test</a:t>
            </a:r>
          </a:p>
        </p:txBody>
      </p:sp>
      <p:sp>
        <p:nvSpPr>
          <p:cNvPr id="276" name="If you decide to test your web application with a screen reader, make sure to know how to use it (main features, keyboard shortcuts, etc). Seems obvious but, *absolutely* be sure to know how to disable it: screen readers often change the way a computer i"/>
          <p:cNvSpPr txBox="1">
            <a:spLocks noGrp="1"/>
          </p:cNvSpPr>
          <p:nvPr>
            <p:ph type="body" idx="1"/>
          </p:nvPr>
        </p:nvSpPr>
        <p:spPr>
          <a:xfrm>
            <a:off x="685800" y="2194559"/>
            <a:ext cx="8229600" cy="3901444"/>
          </a:xfrm>
          <a:prstGeom prst="rect">
            <a:avLst/>
          </a:prstGeom>
        </p:spPr>
        <p:txBody>
          <a:bodyPr/>
          <a:lstStyle/>
          <a:p>
            <a:pPr defTabSz="896111">
              <a:spcBef>
                <a:spcPts val="500"/>
              </a:spcBef>
              <a:defRPr sz="2352"/>
            </a:pPr>
            <a:r>
              <a:t>Se decidi di testare la tua applicazione web con uno screen reader, assicurati di sapere come usarlo (funzionalità principali, scorciatoie da tastiera, ecc.). </a:t>
            </a:r>
          </a:p>
          <a:p>
            <a:pPr defTabSz="896111">
              <a:spcBef>
                <a:spcPts val="500"/>
              </a:spcBef>
              <a:defRPr sz="2352"/>
            </a:pPr>
            <a:r>
              <a:t>Sembra ovvio ma, </a:t>
            </a:r>
            <a:r>
              <a:rPr b="1" i="1"/>
              <a:t>assolutamente</a:t>
            </a:r>
            <a:r>
              <a:t>, assicurati di sapere come disabilitarlo: gli screen reader cambiano spesso le modalità di interazione con il computer, quindi possono essere considerati invasivi; assicurati di sapere come gestirli. </a:t>
            </a:r>
          </a:p>
          <a:p>
            <a:pPr defTabSz="896111">
              <a:spcBef>
                <a:spcPts val="500"/>
              </a:spcBef>
              <a:defRPr sz="2352"/>
            </a:pPr>
            <a:r>
              <a:t>Da questo punto di vista Chrome Vox è un'ottima opzione, in quanto offre un ottimo tutorial interattivo introduttivo ed è un'estensione del browser.</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p III: automated testing"/>
          <p:cNvSpPr txBox="1">
            <a:spLocks noGrp="1"/>
          </p:cNvSpPr>
          <p:nvPr>
            <p:ph type="title"/>
          </p:nvPr>
        </p:nvSpPr>
        <p:spPr>
          <a:prstGeom prst="rect">
            <a:avLst/>
          </a:prstGeom>
        </p:spPr>
        <p:txBody>
          <a:bodyPr/>
          <a:lstStyle/>
          <a:p>
            <a:r>
              <a:t>Suggerimento III: test automatizzati</a:t>
            </a:r>
          </a:p>
        </p:txBody>
      </p:sp>
      <p:sp>
        <p:nvSpPr>
          <p:cNvPr id="279" name="Always review issues reported by automated tools, as in some cases they might not be actual errors. Distinguish between issues reported as errors, and issues that are reported as potential errors (they could or couldn’t be, but the automated tools could "/>
          <p:cNvSpPr txBox="1">
            <a:spLocks noGrp="1"/>
          </p:cNvSpPr>
          <p:nvPr>
            <p:ph type="body" idx="1"/>
          </p:nvPr>
        </p:nvSpPr>
        <p:spPr>
          <a:xfrm>
            <a:off x="685800" y="1965959"/>
            <a:ext cx="8229600" cy="4130044"/>
          </a:xfrm>
          <a:prstGeom prst="rect">
            <a:avLst/>
          </a:prstGeom>
        </p:spPr>
        <p:txBody>
          <a:bodyPr/>
          <a:lstStyle/>
          <a:p>
            <a:pPr defTabSz="905255">
              <a:spcBef>
                <a:spcPts val="500"/>
              </a:spcBef>
              <a:defRPr sz="2772"/>
            </a:pPr>
            <a:r>
              <a:t>Esamina sempre i problemi segnalati da strumenti automatici, poiché in alcuni casi potrebbero non essere errori reali. </a:t>
            </a:r>
          </a:p>
          <a:p>
            <a:pPr defTabSz="905255">
              <a:spcBef>
                <a:spcPts val="500"/>
              </a:spcBef>
              <a:defRPr sz="2772"/>
            </a:pPr>
            <a:r>
              <a:t>Distinguere tra problemi segnalati come errori e problemi segnalati come potenziali errori (potrebbero esserlo o no, ma gli strumenti automatizzati non sono in grado di dedurre una risposta). </a:t>
            </a:r>
          </a:p>
          <a:p>
            <a:pPr defTabSz="905255">
              <a:spcBef>
                <a:spcPts val="500"/>
              </a:spcBef>
              <a:defRPr sz="2772"/>
            </a:pPr>
            <a:r>
              <a:t>In caso di incertezza meglio concentrarsi sugli errori, che vanno risolti.</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Accessible design cheatsheet"/>
          <p:cNvSpPr txBox="1">
            <a:spLocks noGrp="1"/>
          </p:cNvSpPr>
          <p:nvPr>
            <p:ph type="title"/>
          </p:nvPr>
        </p:nvSpPr>
        <p:spPr>
          <a:prstGeom prst="rect">
            <a:avLst/>
          </a:prstGeom>
        </p:spPr>
        <p:txBody>
          <a:bodyPr/>
          <a:lstStyle/>
          <a:p>
            <a:r>
              <a:t>Cheatsheet di design accessibile</a:t>
            </a:r>
          </a:p>
        </p:txBody>
      </p:sp>
      <p:sp>
        <p:nvSpPr>
          <p:cNvPr id="282" name="How should you design the interface for your project, and in general any web interface, to maximize chances of being accessible? Let’s see."/>
          <p:cNvSpPr txBox="1">
            <a:spLocks noGrp="1"/>
          </p:cNvSpPr>
          <p:nvPr>
            <p:ph type="body" idx="1"/>
          </p:nvPr>
        </p:nvSpPr>
        <p:spPr>
          <a:xfrm>
            <a:off x="685800" y="1817370"/>
            <a:ext cx="8229600" cy="4278633"/>
          </a:xfrm>
          <a:prstGeom prst="rect">
            <a:avLst/>
          </a:prstGeom>
        </p:spPr>
        <p:txBody>
          <a:bodyPr/>
          <a:lstStyle/>
          <a:p>
            <a:r>
              <a:t>Come si dovrebbe progettare l'interfaccia del progetto, e in generale qualsiasi interfaccia web, per massimizzare le possibilità che essa sia accessibile? Scopriamolo insieme.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Distinguish design patterns and widgets"/>
          <p:cNvSpPr txBox="1">
            <a:spLocks noGrp="1"/>
          </p:cNvSpPr>
          <p:nvPr>
            <p:ph type="title"/>
          </p:nvPr>
        </p:nvSpPr>
        <p:spPr>
          <a:prstGeom prst="rect">
            <a:avLst/>
          </a:prstGeom>
        </p:spPr>
        <p:txBody>
          <a:bodyPr/>
          <a:lstStyle/>
          <a:p>
            <a:r>
              <a:t>Distinguere widget e design pattern</a:t>
            </a:r>
          </a:p>
        </p:txBody>
      </p:sp>
      <p:sp>
        <p:nvSpPr>
          <p:cNvPr id="285" name="Identify design patterns required to visualize the data, and widgets to represent, input or otherwise interact with  it. Try to compose your interface with as few widgets as possible, be consistent.…"/>
          <p:cNvSpPr txBox="1">
            <a:spLocks noGrp="1"/>
          </p:cNvSpPr>
          <p:nvPr>
            <p:ph type="body" idx="1"/>
          </p:nvPr>
        </p:nvSpPr>
        <p:spPr>
          <a:xfrm>
            <a:off x="685800" y="1828800"/>
            <a:ext cx="8229600" cy="4267202"/>
          </a:xfrm>
          <a:prstGeom prst="rect">
            <a:avLst/>
          </a:prstGeom>
        </p:spPr>
        <p:txBody>
          <a:bodyPr/>
          <a:lstStyle/>
          <a:p>
            <a:r>
              <a:t>Identificare i design pattern richiesti per visualizzare i dati e i widget per rappresentarli, inserirli o interagire con essi in altro modo. </a:t>
            </a:r>
          </a:p>
          <a:p>
            <a:r>
              <a:t>Cercare di comporre l’interfaccia con il minor numero possibile di widget, sii coerente.</a:t>
            </a:r>
          </a:p>
          <a:p>
            <a:endParaRPr/>
          </a:p>
          <a:p>
            <a:r>
              <a:t>Chiamando </a:t>
            </a:r>
            <a:r>
              <a:rPr i="1"/>
              <a:t>Element </a:t>
            </a:r>
            <a:r>
              <a:t>ogni widget o design pattern individuato, allora…</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HTML elements"/>
          <p:cNvSpPr txBox="1">
            <a:spLocks noGrp="1"/>
          </p:cNvSpPr>
          <p:nvPr>
            <p:ph type="title"/>
          </p:nvPr>
        </p:nvSpPr>
        <p:spPr>
          <a:prstGeom prst="rect">
            <a:avLst/>
          </a:prstGeom>
        </p:spPr>
        <p:txBody>
          <a:bodyPr/>
          <a:lstStyle/>
          <a:p>
            <a:r>
              <a:t>Elementi HTML</a:t>
            </a:r>
          </a:p>
        </p:txBody>
      </p:sp>
      <p:sp>
        <p:nvSpPr>
          <p:cNvPr id="288" name="Is Element available in HTML?…"/>
          <p:cNvSpPr txBox="1">
            <a:spLocks noGrp="1"/>
          </p:cNvSpPr>
          <p:nvPr>
            <p:ph type="body" idx="1"/>
          </p:nvPr>
        </p:nvSpPr>
        <p:spPr>
          <a:xfrm>
            <a:off x="685800" y="1840229"/>
            <a:ext cx="8229600" cy="4255773"/>
          </a:xfrm>
          <a:prstGeom prst="rect">
            <a:avLst/>
          </a:prstGeom>
        </p:spPr>
        <p:txBody>
          <a:bodyPr/>
          <a:lstStyle/>
          <a:p>
            <a:pPr defTabSz="764986">
              <a:spcBef>
                <a:spcPts val="400"/>
              </a:spcBef>
              <a:defRPr sz="2200"/>
            </a:pPr>
            <a:r>
              <a:t>Element è disponibile in HTML?</a:t>
            </a:r>
          </a:p>
          <a:p>
            <a:pPr defTabSz="764986">
              <a:spcBef>
                <a:spcPts val="400"/>
              </a:spcBef>
              <a:defRPr sz="2200"/>
            </a:pPr>
            <a:r>
              <a:t>Bene, usalo ... Non provare a emularlo, a meno che tu non abbia una ragione molto, molto buona per farlo (probabilmente non ce l’hai). Sia e_html tale elemento HTML.</a:t>
            </a:r>
          </a:p>
          <a:p>
            <a:pPr defTabSz="764986">
              <a:spcBef>
                <a:spcPts val="400"/>
              </a:spcBef>
              <a:defRPr sz="2200"/>
            </a:pPr>
            <a:r>
              <a:t>L'elemento e_html richiede l’utilizzo di attributi particolari per renderlo accessibile? Dovresti essere in grado di rispondere a questa domanda con una buona comprensione dei principi e delle linee guida WCAG 2.1, ma puoi anche scoprirlo guardando “Techniques for WCAG 2.1”. </a:t>
            </a:r>
          </a:p>
          <a:p>
            <a:pPr defTabSz="764986">
              <a:spcBef>
                <a:spcPts val="400"/>
              </a:spcBef>
              <a:defRPr sz="2200"/>
            </a:pPr>
            <a:r>
              <a:t>Regola empirica: se si tratta di un’immagine o di un elemento interattivo (ad es. un campo di un modulo), è così. Riempire tali attributi con valori significativi.</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Why should you care?"/>
          <p:cNvSpPr txBox="1">
            <a:spLocks noGrp="1"/>
          </p:cNvSpPr>
          <p:nvPr>
            <p:ph type="title"/>
          </p:nvPr>
        </p:nvSpPr>
        <p:spPr>
          <a:prstGeom prst="rect">
            <a:avLst/>
          </a:prstGeom>
        </p:spPr>
        <p:txBody>
          <a:bodyPr/>
          <a:lstStyle/>
          <a:p>
            <a:r>
              <a:t>Perchè dovresti preoccupartene?</a:t>
            </a:r>
          </a:p>
        </p:txBody>
      </p:sp>
      <p:sp>
        <p:nvSpPr>
          <p:cNvPr id="91" name="-social and ethics…"/>
          <p:cNvSpPr txBox="1">
            <a:spLocks noGrp="1"/>
          </p:cNvSpPr>
          <p:nvPr>
            <p:ph type="body" idx="1"/>
          </p:nvPr>
        </p:nvSpPr>
        <p:spPr>
          <a:prstGeom prst="rect">
            <a:avLst/>
          </a:prstGeom>
        </p:spPr>
        <p:txBody>
          <a:bodyPr/>
          <a:lstStyle/>
          <a:p>
            <a:pPr marL="457200" indent="-457200">
              <a:buSzPct val="100000"/>
              <a:buFont typeface="Arial"/>
              <a:buChar char="•"/>
            </a:pPr>
            <a:r>
              <a:t>motivi sociali ed etici;</a:t>
            </a:r>
          </a:p>
          <a:p>
            <a:pPr marL="457200" indent="-457200">
              <a:buSzPct val="100000"/>
              <a:buFont typeface="Arial"/>
              <a:buChar char="•"/>
            </a:pPr>
            <a:r>
              <a:t>ragioni legali</a:t>
            </a:r>
          </a:p>
          <a:p>
            <a:pPr marL="457200" indent="-457200">
              <a:buSzPct val="100000"/>
              <a:buFont typeface="Arial"/>
              <a:buChar char="•"/>
            </a:pPr>
            <a:r>
              <a:t>motivi economici</a:t>
            </a:r>
          </a:p>
          <a:p>
            <a:pPr marL="457200" indent="-457200">
              <a:buSzPct val="100000"/>
              <a:buFont typeface="Arial"/>
              <a:buChar char="•"/>
            </a:pPr>
            <a:r>
              <a:t>passare questo esame 😄</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Is e_html an image?"/>
          <p:cNvSpPr txBox="1">
            <a:spLocks noGrp="1"/>
          </p:cNvSpPr>
          <p:nvPr>
            <p:ph type="title"/>
          </p:nvPr>
        </p:nvSpPr>
        <p:spPr>
          <a:prstGeom prst="rect">
            <a:avLst/>
          </a:prstGeom>
        </p:spPr>
        <p:txBody>
          <a:bodyPr/>
          <a:lstStyle/>
          <a:p>
            <a:r>
              <a:t>E_html è un'immagine?</a:t>
            </a:r>
          </a:p>
        </p:txBody>
      </p:sp>
      <p:sp>
        <p:nvSpPr>
          <p:cNvPr id="291" name="If e_html is a static image (i.e. interacting with it does not initiate any action that alters the application state), ask yourself “is e_html a decorative image?”…"/>
          <p:cNvSpPr txBox="1">
            <a:spLocks noGrp="1"/>
          </p:cNvSpPr>
          <p:nvPr>
            <p:ph type="body" idx="1"/>
          </p:nvPr>
        </p:nvSpPr>
        <p:spPr>
          <a:xfrm>
            <a:off x="685800" y="1219198"/>
            <a:ext cx="8229600" cy="4876805"/>
          </a:xfrm>
          <a:prstGeom prst="rect">
            <a:avLst/>
          </a:prstGeom>
        </p:spPr>
        <p:txBody>
          <a:bodyPr/>
          <a:lstStyle/>
          <a:p>
            <a:pPr defTabSz="756390">
              <a:spcBef>
                <a:spcPts val="400"/>
              </a:spcBef>
              <a:defRPr sz="2200"/>
            </a:pPr>
            <a:r>
              <a:t>Se e_html è un'immagine statica (ovvero l'interazione con essa non avvia alcuna azione che altera lo stato dell'applicazione), chiediti "e_html è un'immagine decorativa?"</a:t>
            </a:r>
          </a:p>
          <a:p>
            <a:pPr defTabSz="756390">
              <a:spcBef>
                <a:spcPts val="400"/>
              </a:spcBef>
              <a:defRPr sz="2200"/>
            </a:pPr>
            <a:endParaRPr/>
          </a:p>
          <a:p>
            <a:pPr defTabSz="756390">
              <a:spcBef>
                <a:spcPts val="400"/>
              </a:spcBef>
              <a:defRPr sz="2200"/>
            </a:pPr>
            <a:r>
              <a:t>In tal caso, assicurati che abbia un attributo alt vuoto (alt = "") per trasmettere tale informazione alle tecnologie assistive o visualizzala tramite CSS.</a:t>
            </a:r>
          </a:p>
          <a:p>
            <a:pPr defTabSz="756390">
              <a:spcBef>
                <a:spcPts val="400"/>
              </a:spcBef>
              <a:defRPr sz="2200"/>
            </a:pPr>
            <a:endParaRPr/>
          </a:p>
          <a:p>
            <a:pPr defTabSz="756390">
              <a:spcBef>
                <a:spcPts val="400"/>
              </a:spcBef>
              <a:defRPr sz="2200"/>
            </a:pPr>
            <a:r>
              <a:t>Altrimenti, assicurati che abbia una descrizione significativa usando l'attributo "alt". Test: disattiva la visualizzazione delle immagini nel browser. Riesci a dare un senso a ciò che viene mostrato in quelle immagini semplicemente leggendo la loro descrizione?</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RIA widgets and patterns"/>
          <p:cNvSpPr txBox="1">
            <a:spLocks noGrp="1"/>
          </p:cNvSpPr>
          <p:nvPr>
            <p:ph type="title"/>
          </p:nvPr>
        </p:nvSpPr>
        <p:spPr>
          <a:prstGeom prst="rect">
            <a:avLst/>
          </a:prstGeom>
        </p:spPr>
        <p:txBody>
          <a:bodyPr/>
          <a:lstStyle/>
          <a:p>
            <a:r>
              <a:t>Widget e pattern ARIA</a:t>
            </a:r>
          </a:p>
        </p:txBody>
      </p:sp>
      <p:sp>
        <p:nvSpPr>
          <p:cNvPr id="294" name="Is Element a widget or pattern that requires WAI-ARIA to be made accessible? Chances (very high) are that it is documented in “ARIA design pattern examples”, part of WAI-ARIA authoring practices. Ensure it provides the support behaviors documented for ea"/>
          <p:cNvSpPr txBox="1">
            <a:spLocks noGrp="1"/>
          </p:cNvSpPr>
          <p:nvPr>
            <p:ph type="body" idx="1"/>
          </p:nvPr>
        </p:nvSpPr>
        <p:spPr>
          <a:xfrm>
            <a:off x="685800" y="1943100"/>
            <a:ext cx="8229600" cy="4152902"/>
          </a:xfrm>
          <a:prstGeom prst="rect">
            <a:avLst/>
          </a:prstGeom>
        </p:spPr>
        <p:txBody>
          <a:bodyPr/>
          <a:lstStyle/>
          <a:p>
            <a:r>
              <a:t>Element è un widget o design pattern che richiede l’utilizzo della specifica WAI-ARIA per essere reso accessibile? È molto probabile che sia documentato</a:t>
            </a:r>
            <a:r>
              <a:rPr u="sng">
                <a:solidFill>
                  <a:srgbClr val="0000FF"/>
                </a:solidFill>
                <a:uFill>
                  <a:solidFill>
                    <a:srgbClr val="0000FF"/>
                  </a:solidFill>
                </a:uFill>
                <a:hlinkClick r:id="rId2"/>
              </a:rPr>
              <a:t> </a:t>
            </a:r>
            <a:r>
              <a:t>in "Esempi di modelli di progettazione ARIA", parte delle pratiche di authoring WAI-ARIA. Assicurati che si comporti esattamente come documentato nella guida. Sentiti libero di essere ispirato dal codice di quelle pagine per implementarli se necessario (dopo tutto è stato scritto proprio per questo scopo ;)</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ocus handling"/>
          <p:cNvSpPr txBox="1">
            <a:spLocks noGrp="1"/>
          </p:cNvSpPr>
          <p:nvPr>
            <p:ph type="title"/>
          </p:nvPr>
        </p:nvSpPr>
        <p:spPr>
          <a:prstGeom prst="rect">
            <a:avLst/>
          </a:prstGeom>
        </p:spPr>
        <p:txBody>
          <a:bodyPr/>
          <a:lstStyle/>
          <a:p>
            <a:r>
              <a:t>Gestione del focus</a:t>
            </a:r>
          </a:p>
        </p:txBody>
      </p:sp>
      <p:sp>
        <p:nvSpPr>
          <p:cNvPr id="297" name="The more dynamic and sophisticated your application is, the more focus handling importance increases! Whenever interface state changes occur ask yourself:…"/>
          <p:cNvSpPr txBox="1">
            <a:spLocks noGrp="1"/>
          </p:cNvSpPr>
          <p:nvPr>
            <p:ph type="body" idx="1"/>
          </p:nvPr>
        </p:nvSpPr>
        <p:spPr>
          <a:xfrm>
            <a:off x="685800" y="1219198"/>
            <a:ext cx="8229600" cy="4876805"/>
          </a:xfrm>
          <a:prstGeom prst="rect">
            <a:avLst/>
          </a:prstGeom>
        </p:spPr>
        <p:txBody>
          <a:bodyPr/>
          <a:lstStyle/>
          <a:p>
            <a:pPr defTabSz="585397">
              <a:spcBef>
                <a:spcPts val="300"/>
              </a:spcBef>
              <a:defRPr sz="2000"/>
            </a:pPr>
            <a:r>
              <a:rPr dirty="0" err="1"/>
              <a:t>Più</a:t>
            </a:r>
            <a:r>
              <a:rPr dirty="0"/>
              <a:t> </a:t>
            </a:r>
            <a:r>
              <a:rPr dirty="0" err="1"/>
              <a:t>dinamica</a:t>
            </a:r>
            <a:r>
              <a:rPr dirty="0"/>
              <a:t> e </a:t>
            </a:r>
            <a:r>
              <a:rPr dirty="0" err="1"/>
              <a:t>sofisticata</a:t>
            </a:r>
            <a:r>
              <a:rPr dirty="0"/>
              <a:t> </a:t>
            </a:r>
            <a:r>
              <a:rPr dirty="0" err="1"/>
              <a:t>è</a:t>
            </a:r>
            <a:r>
              <a:rPr dirty="0"/>
              <a:t> la </a:t>
            </a:r>
            <a:r>
              <a:rPr dirty="0" err="1"/>
              <a:t>tua</a:t>
            </a:r>
            <a:r>
              <a:rPr dirty="0"/>
              <a:t> </a:t>
            </a:r>
            <a:r>
              <a:rPr dirty="0" err="1"/>
              <a:t>applicazione</a:t>
            </a:r>
            <a:r>
              <a:rPr dirty="0"/>
              <a:t>, </a:t>
            </a:r>
            <a:r>
              <a:rPr dirty="0" err="1"/>
              <a:t>maggiore</a:t>
            </a:r>
            <a:r>
              <a:rPr dirty="0"/>
              <a:t> </a:t>
            </a:r>
            <a:r>
              <a:rPr dirty="0" err="1"/>
              <a:t>è</a:t>
            </a:r>
            <a:r>
              <a:rPr dirty="0"/>
              <a:t> </a:t>
            </a:r>
            <a:r>
              <a:rPr dirty="0" err="1"/>
              <a:t>l'importanza</a:t>
            </a:r>
            <a:r>
              <a:rPr dirty="0"/>
              <a:t> </a:t>
            </a:r>
            <a:r>
              <a:rPr dirty="0" err="1"/>
              <a:t>della</a:t>
            </a:r>
            <a:r>
              <a:rPr dirty="0"/>
              <a:t> </a:t>
            </a:r>
            <a:r>
              <a:rPr dirty="0" err="1"/>
              <a:t>gestione</a:t>
            </a:r>
            <a:r>
              <a:rPr dirty="0"/>
              <a:t> del focus! </a:t>
            </a:r>
            <a:r>
              <a:rPr dirty="0" err="1"/>
              <a:t>Ogni</a:t>
            </a:r>
            <a:r>
              <a:rPr dirty="0"/>
              <a:t> </a:t>
            </a:r>
            <a:r>
              <a:rPr dirty="0" err="1"/>
              <a:t>volta</a:t>
            </a:r>
            <a:r>
              <a:rPr dirty="0"/>
              <a:t> </a:t>
            </a:r>
            <a:r>
              <a:rPr dirty="0" err="1"/>
              <a:t>che</a:t>
            </a:r>
            <a:r>
              <a:rPr dirty="0"/>
              <a:t> </a:t>
            </a:r>
            <a:r>
              <a:rPr dirty="0" err="1"/>
              <a:t>si</a:t>
            </a:r>
            <a:r>
              <a:rPr dirty="0"/>
              <a:t> </a:t>
            </a:r>
            <a:r>
              <a:rPr dirty="0" err="1"/>
              <a:t>verificano</a:t>
            </a:r>
            <a:r>
              <a:rPr dirty="0"/>
              <a:t> </a:t>
            </a:r>
            <a:r>
              <a:rPr dirty="0" err="1"/>
              <a:t>cambiamenti</a:t>
            </a:r>
            <a:r>
              <a:rPr dirty="0"/>
              <a:t> </a:t>
            </a:r>
            <a:r>
              <a:rPr dirty="0" err="1"/>
              <a:t>dello</a:t>
            </a:r>
            <a:r>
              <a:rPr dirty="0"/>
              <a:t> </a:t>
            </a:r>
            <a:r>
              <a:rPr dirty="0" err="1"/>
              <a:t>stato</a:t>
            </a:r>
            <a:r>
              <a:rPr dirty="0"/>
              <a:t> </a:t>
            </a:r>
            <a:r>
              <a:rPr dirty="0" err="1"/>
              <a:t>dell'interfaccia</a:t>
            </a:r>
            <a:r>
              <a:rPr dirty="0"/>
              <a:t>, </a:t>
            </a:r>
            <a:r>
              <a:rPr dirty="0" err="1"/>
              <a:t>chiediti</a:t>
            </a:r>
            <a:r>
              <a:rPr dirty="0"/>
              <a:t>:</a:t>
            </a:r>
            <a:endParaRPr sz="1700" dirty="0"/>
          </a:p>
          <a:p>
            <a:pPr marL="342900" indent="-342900" defTabSz="585397">
              <a:spcBef>
                <a:spcPts val="300"/>
              </a:spcBef>
              <a:buSzPct val="100000"/>
              <a:buFont typeface="Arial"/>
              <a:buChar char="•"/>
              <a:defRPr sz="2000"/>
            </a:pPr>
            <a:r>
              <a:rPr dirty="0" err="1"/>
              <a:t>Dov'è</a:t>
            </a:r>
            <a:r>
              <a:rPr dirty="0"/>
              <a:t> </a:t>
            </a:r>
            <a:r>
              <a:rPr dirty="0" err="1"/>
              <a:t>il</a:t>
            </a:r>
            <a:r>
              <a:rPr dirty="0"/>
              <a:t> focus?</a:t>
            </a:r>
            <a:endParaRPr sz="1700" dirty="0"/>
          </a:p>
          <a:p>
            <a:pPr marL="342900" indent="-342900" defTabSz="585397">
              <a:spcBef>
                <a:spcPts val="300"/>
              </a:spcBef>
              <a:buSzPct val="100000"/>
              <a:buFont typeface="Arial"/>
              <a:buChar char="•"/>
              <a:defRPr sz="2000"/>
            </a:pPr>
            <a:r>
              <a:rPr dirty="0"/>
              <a:t>Dove </a:t>
            </a:r>
            <a:r>
              <a:rPr dirty="0" err="1"/>
              <a:t>dovrebbe</a:t>
            </a:r>
            <a:r>
              <a:rPr dirty="0"/>
              <a:t> </a:t>
            </a:r>
            <a:r>
              <a:rPr dirty="0" err="1"/>
              <a:t>essere</a:t>
            </a:r>
            <a:r>
              <a:rPr dirty="0"/>
              <a:t>?</a:t>
            </a:r>
            <a:endParaRPr sz="1700" dirty="0"/>
          </a:p>
          <a:p>
            <a:pPr defTabSz="585397">
              <a:spcBef>
                <a:spcPts val="300"/>
              </a:spcBef>
              <a:defRPr sz="2000"/>
            </a:pPr>
            <a:r>
              <a:rPr dirty="0"/>
              <a:t>La </a:t>
            </a:r>
            <a:r>
              <a:rPr dirty="0" err="1"/>
              <a:t>gestione</a:t>
            </a:r>
            <a:r>
              <a:rPr dirty="0"/>
              <a:t> del focus </a:t>
            </a:r>
            <a:r>
              <a:rPr dirty="0" err="1"/>
              <a:t>errato</a:t>
            </a:r>
            <a:r>
              <a:rPr dirty="0"/>
              <a:t> o </a:t>
            </a:r>
            <a:r>
              <a:rPr dirty="0" err="1"/>
              <a:t>mancante</a:t>
            </a:r>
            <a:r>
              <a:rPr dirty="0"/>
              <a:t> causa </a:t>
            </a:r>
            <a:r>
              <a:rPr dirty="0" err="1"/>
              <a:t>il</a:t>
            </a:r>
            <a:r>
              <a:rPr dirty="0"/>
              <a:t> </a:t>
            </a:r>
            <a:r>
              <a:rPr dirty="0" err="1"/>
              <a:t>disorientamento</a:t>
            </a:r>
            <a:r>
              <a:rPr dirty="0"/>
              <a:t> </a:t>
            </a:r>
            <a:r>
              <a:rPr dirty="0" err="1"/>
              <a:t>degli</a:t>
            </a:r>
            <a:r>
              <a:rPr dirty="0"/>
              <a:t> </a:t>
            </a:r>
            <a:r>
              <a:rPr dirty="0" err="1"/>
              <a:t>utenti</a:t>
            </a:r>
            <a:r>
              <a:rPr dirty="0"/>
              <a:t> di </a:t>
            </a:r>
            <a:r>
              <a:rPr dirty="0" err="1"/>
              <a:t>tecnologie</a:t>
            </a:r>
            <a:r>
              <a:rPr dirty="0"/>
              <a:t> assistive (una </a:t>
            </a:r>
            <a:r>
              <a:rPr dirty="0" err="1"/>
              <a:t>finestra</a:t>
            </a:r>
            <a:r>
              <a:rPr dirty="0"/>
              <a:t> di </a:t>
            </a:r>
            <a:r>
              <a:rPr dirty="0" err="1"/>
              <a:t>dialogo</a:t>
            </a:r>
            <a:r>
              <a:rPr dirty="0"/>
              <a:t> </a:t>
            </a:r>
            <a:r>
              <a:rPr dirty="0" err="1"/>
              <a:t>modale</a:t>
            </a:r>
            <a:r>
              <a:rPr dirty="0"/>
              <a:t> </a:t>
            </a:r>
            <a:r>
              <a:rPr dirty="0" err="1"/>
              <a:t>viene</a:t>
            </a:r>
            <a:r>
              <a:rPr dirty="0"/>
              <a:t> </a:t>
            </a:r>
            <a:r>
              <a:rPr dirty="0" err="1"/>
              <a:t>chiusa</a:t>
            </a:r>
            <a:r>
              <a:rPr dirty="0"/>
              <a:t>, ma </a:t>
            </a:r>
            <a:r>
              <a:rPr dirty="0" err="1"/>
              <a:t>il</a:t>
            </a:r>
            <a:r>
              <a:rPr dirty="0"/>
              <a:t> focus non </a:t>
            </a:r>
            <a:r>
              <a:rPr dirty="0" err="1"/>
              <a:t>viene</a:t>
            </a:r>
            <a:r>
              <a:rPr dirty="0"/>
              <a:t> </a:t>
            </a:r>
            <a:r>
              <a:rPr dirty="0" err="1"/>
              <a:t>riportato</a:t>
            </a:r>
            <a:r>
              <a:rPr dirty="0"/>
              <a:t> </a:t>
            </a:r>
            <a:r>
              <a:rPr dirty="0" err="1"/>
              <a:t>sull'elemento</a:t>
            </a:r>
            <a:r>
              <a:rPr dirty="0"/>
              <a:t> </a:t>
            </a:r>
            <a:r>
              <a:rPr dirty="0" err="1"/>
              <a:t>che</a:t>
            </a:r>
            <a:r>
              <a:rPr dirty="0"/>
              <a:t> ne ha </a:t>
            </a:r>
            <a:r>
              <a:rPr dirty="0" err="1"/>
              <a:t>causato</a:t>
            </a:r>
            <a:r>
              <a:rPr dirty="0"/>
              <a:t> </a:t>
            </a:r>
            <a:r>
              <a:rPr dirty="0" err="1"/>
              <a:t>l’apertura</a:t>
            </a:r>
            <a:r>
              <a:rPr dirty="0"/>
              <a:t>) e lo </a:t>
            </a:r>
            <a:r>
              <a:rPr dirty="0" err="1"/>
              <a:t>stato</a:t>
            </a:r>
            <a:r>
              <a:rPr dirty="0"/>
              <a:t> </a:t>
            </a:r>
            <a:r>
              <a:rPr dirty="0" err="1"/>
              <a:t>dell'interfaccia</a:t>
            </a:r>
            <a:r>
              <a:rPr dirty="0"/>
              <a:t> </a:t>
            </a:r>
            <a:r>
              <a:rPr dirty="0" err="1"/>
              <a:t>utente</a:t>
            </a:r>
            <a:r>
              <a:rPr dirty="0"/>
              <a:t> cambia </a:t>
            </a:r>
            <a:r>
              <a:rPr dirty="0" err="1"/>
              <a:t>inosservato</a:t>
            </a:r>
            <a:r>
              <a:rPr dirty="0"/>
              <a:t> (ad </a:t>
            </a:r>
            <a:r>
              <a:rPr dirty="0" err="1"/>
              <a:t>esempio</a:t>
            </a:r>
            <a:r>
              <a:rPr dirty="0"/>
              <a:t> </a:t>
            </a:r>
            <a:r>
              <a:rPr dirty="0" err="1"/>
              <a:t>viene</a:t>
            </a:r>
            <a:r>
              <a:rPr dirty="0"/>
              <a:t> </a:t>
            </a:r>
            <a:r>
              <a:rPr dirty="0" err="1"/>
              <a:t>visualizzata</a:t>
            </a:r>
            <a:r>
              <a:rPr dirty="0"/>
              <a:t> una </a:t>
            </a:r>
            <a:r>
              <a:rPr dirty="0" err="1"/>
              <a:t>finestra</a:t>
            </a:r>
            <a:r>
              <a:rPr dirty="0"/>
              <a:t> di </a:t>
            </a:r>
            <a:r>
              <a:rPr dirty="0" err="1"/>
              <a:t>dialogo</a:t>
            </a:r>
            <a:r>
              <a:rPr dirty="0"/>
              <a:t> </a:t>
            </a:r>
            <a:r>
              <a:rPr dirty="0" err="1"/>
              <a:t>modale</a:t>
            </a:r>
            <a:r>
              <a:rPr dirty="0"/>
              <a:t>, ma </a:t>
            </a:r>
            <a:r>
              <a:rPr dirty="0" err="1"/>
              <a:t>il</a:t>
            </a:r>
            <a:r>
              <a:rPr dirty="0"/>
              <a:t> focus non </a:t>
            </a:r>
            <a:r>
              <a:rPr dirty="0" err="1"/>
              <a:t>viene</a:t>
            </a:r>
            <a:r>
              <a:rPr dirty="0"/>
              <a:t> </a:t>
            </a:r>
            <a:r>
              <a:rPr dirty="0" err="1"/>
              <a:t>posizionato</a:t>
            </a:r>
            <a:r>
              <a:rPr dirty="0"/>
              <a:t> </a:t>
            </a:r>
            <a:r>
              <a:rPr dirty="0" err="1"/>
              <a:t>sul</a:t>
            </a:r>
            <a:r>
              <a:rPr dirty="0"/>
              <a:t> </a:t>
            </a:r>
            <a:r>
              <a:rPr dirty="0" err="1"/>
              <a:t>suo</a:t>
            </a:r>
            <a:r>
              <a:rPr dirty="0"/>
              <a:t> primo </a:t>
            </a:r>
            <a:r>
              <a:rPr dirty="0" err="1"/>
              <a:t>figlio</a:t>
            </a:r>
            <a:r>
              <a:rPr dirty="0"/>
              <a:t> </a:t>
            </a:r>
            <a:r>
              <a:rPr dirty="0" err="1"/>
              <a:t>focalizzabile</a:t>
            </a:r>
            <a:r>
              <a:rPr dirty="0"/>
              <a:t>).</a:t>
            </a:r>
            <a:endParaRPr sz="1700" dirty="0"/>
          </a:p>
          <a:p>
            <a:pPr defTabSz="585397">
              <a:spcBef>
                <a:spcPts val="300"/>
              </a:spcBef>
              <a:defRPr sz="2000"/>
            </a:pPr>
            <a:r>
              <a:rPr dirty="0" err="1"/>
              <a:t>Spostare</a:t>
            </a:r>
            <a:r>
              <a:rPr dirty="0"/>
              <a:t> </a:t>
            </a:r>
            <a:r>
              <a:rPr dirty="0" err="1"/>
              <a:t>il</a:t>
            </a:r>
            <a:r>
              <a:rPr dirty="0"/>
              <a:t> focus </a:t>
            </a:r>
            <a:r>
              <a:rPr dirty="0" err="1"/>
              <a:t>su</a:t>
            </a:r>
            <a:r>
              <a:rPr dirty="0"/>
              <a:t> un </a:t>
            </a:r>
            <a:r>
              <a:rPr dirty="0" err="1"/>
              <a:t>elemento</a:t>
            </a:r>
            <a:r>
              <a:rPr dirty="0"/>
              <a:t> </a:t>
            </a:r>
            <a:r>
              <a:rPr dirty="0" err="1"/>
              <a:t>potrebbe</a:t>
            </a:r>
            <a:r>
              <a:rPr dirty="0"/>
              <a:t> far </a:t>
            </a:r>
            <a:r>
              <a:rPr dirty="0" err="1"/>
              <a:t>sì</a:t>
            </a:r>
            <a:r>
              <a:rPr dirty="0"/>
              <a:t> </a:t>
            </a:r>
            <a:r>
              <a:rPr dirty="0" err="1"/>
              <a:t>che</a:t>
            </a:r>
            <a:r>
              <a:rPr dirty="0"/>
              <a:t> </a:t>
            </a:r>
            <a:r>
              <a:rPr dirty="0" err="1"/>
              <a:t>gli</a:t>
            </a:r>
            <a:r>
              <a:rPr dirty="0"/>
              <a:t> </a:t>
            </a:r>
            <a:r>
              <a:rPr dirty="0" err="1"/>
              <a:t>utenti</a:t>
            </a:r>
            <a:r>
              <a:rPr dirty="0"/>
              <a:t> di </a:t>
            </a:r>
            <a:r>
              <a:rPr dirty="0" err="1"/>
              <a:t>tecnologie</a:t>
            </a:r>
            <a:r>
              <a:rPr dirty="0"/>
              <a:t> assistive </a:t>
            </a:r>
            <a:r>
              <a:rPr dirty="0" err="1"/>
              <a:t>ignorino</a:t>
            </a:r>
            <a:r>
              <a:rPr dirty="0"/>
              <a:t> </a:t>
            </a:r>
            <a:r>
              <a:rPr dirty="0" err="1"/>
              <a:t>gli</a:t>
            </a:r>
            <a:r>
              <a:rPr dirty="0"/>
              <a:t> </a:t>
            </a:r>
            <a:r>
              <a:rPr dirty="0" err="1"/>
              <a:t>elementi</a:t>
            </a:r>
            <a:r>
              <a:rPr dirty="0"/>
              <a:t> </a:t>
            </a:r>
            <a:r>
              <a:rPr dirty="0" err="1"/>
              <a:t>che</a:t>
            </a:r>
            <a:r>
              <a:rPr dirty="0"/>
              <a:t> lo </a:t>
            </a:r>
            <a:r>
              <a:rPr dirty="0" err="1"/>
              <a:t>precedono,quindi</a:t>
            </a:r>
            <a:r>
              <a:rPr dirty="0"/>
              <a:t> </a:t>
            </a:r>
            <a:r>
              <a:rPr dirty="0" err="1"/>
              <a:t>scegli</a:t>
            </a:r>
            <a:r>
              <a:rPr dirty="0"/>
              <a:t> </a:t>
            </a:r>
            <a:r>
              <a:rPr dirty="0" err="1"/>
              <a:t>saggiamente</a:t>
            </a:r>
            <a:r>
              <a:rPr dirty="0"/>
              <a:t> </a:t>
            </a:r>
            <a:r>
              <a:rPr dirty="0" err="1"/>
              <a:t>quando</a:t>
            </a:r>
            <a:r>
              <a:rPr dirty="0"/>
              <a:t> </a:t>
            </a:r>
            <a:r>
              <a:rPr dirty="0" err="1"/>
              <a:t>farlo</a:t>
            </a:r>
            <a:r>
              <a:rPr dirty="0"/>
              <a:t>. </a:t>
            </a:r>
            <a:r>
              <a:rPr dirty="0" err="1"/>
              <a:t>Regola</a:t>
            </a:r>
            <a:r>
              <a:rPr dirty="0"/>
              <a:t> </a:t>
            </a:r>
            <a:r>
              <a:rPr dirty="0" err="1"/>
              <a:t>empirica</a:t>
            </a:r>
            <a:r>
              <a:rPr dirty="0"/>
              <a:t>: </a:t>
            </a:r>
            <a:r>
              <a:rPr dirty="0" err="1"/>
              <a:t>nessun</a:t>
            </a:r>
            <a:r>
              <a:rPr dirty="0"/>
              <a:t> autofocus di una </a:t>
            </a:r>
            <a:r>
              <a:rPr dirty="0" err="1"/>
              <a:t>pagina</a:t>
            </a:r>
            <a:r>
              <a:rPr dirty="0"/>
              <a:t> / vista / </a:t>
            </a:r>
            <a:r>
              <a:rPr dirty="0" err="1"/>
              <a:t>schermo</a:t>
            </a:r>
            <a:r>
              <a:rPr dirty="0"/>
              <a:t>, a </a:t>
            </a:r>
            <a:r>
              <a:rPr dirty="0" err="1"/>
              <a:t>meno</a:t>
            </a:r>
            <a:r>
              <a:rPr dirty="0"/>
              <a:t> </a:t>
            </a:r>
            <a:r>
              <a:rPr dirty="0" err="1"/>
              <a:t>che</a:t>
            </a:r>
            <a:r>
              <a:rPr dirty="0"/>
              <a:t> non </a:t>
            </a:r>
            <a:r>
              <a:rPr dirty="0" err="1"/>
              <a:t>sia</a:t>
            </a:r>
            <a:r>
              <a:rPr dirty="0"/>
              <a:t> </a:t>
            </a:r>
            <a:r>
              <a:rPr dirty="0" err="1"/>
              <a:t>richiesto</a:t>
            </a:r>
            <a:r>
              <a:rPr dirty="0"/>
              <a:t> dal design pattern </a:t>
            </a:r>
            <a:r>
              <a:rPr dirty="0" err="1"/>
              <a:t>che</a:t>
            </a:r>
            <a:r>
              <a:rPr dirty="0"/>
              <a:t> la </a:t>
            </a:r>
            <a:r>
              <a:rPr dirty="0" err="1"/>
              <a:t>implementa</a:t>
            </a:r>
            <a:r>
              <a:rPr dirty="0"/>
              <a:t>.</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About external frameworks"/>
          <p:cNvSpPr txBox="1">
            <a:spLocks noGrp="1"/>
          </p:cNvSpPr>
          <p:nvPr>
            <p:ph type="title"/>
          </p:nvPr>
        </p:nvSpPr>
        <p:spPr>
          <a:prstGeom prst="rect">
            <a:avLst/>
          </a:prstGeom>
        </p:spPr>
        <p:txBody>
          <a:bodyPr/>
          <a:lstStyle/>
          <a:p>
            <a:r>
              <a:t>Informazioni sui framework esterni</a:t>
            </a:r>
          </a:p>
        </p:txBody>
      </p:sp>
      <p:sp>
        <p:nvSpPr>
          <p:cNvPr id="300" name="Realistically, chances are that Element is a component provided by an external framework, or an HTML element enhanced by that. You still need to ensure it is accessible, and fix or workaround its accessibility issues in your code. Pick up a framework kno"/>
          <p:cNvSpPr txBox="1">
            <a:spLocks noGrp="1"/>
          </p:cNvSpPr>
          <p:nvPr>
            <p:ph type="body" idx="1"/>
          </p:nvPr>
        </p:nvSpPr>
        <p:spPr>
          <a:xfrm>
            <a:off x="685800" y="1623059"/>
            <a:ext cx="8229600" cy="4461514"/>
          </a:xfrm>
          <a:prstGeom prst="rect">
            <a:avLst/>
          </a:prstGeom>
        </p:spPr>
        <p:txBody>
          <a:bodyPr>
            <a:noAutofit/>
          </a:bodyPr>
          <a:lstStyle/>
          <a:p>
            <a:pPr defTabSz="905255">
              <a:spcBef>
                <a:spcPts val="500"/>
              </a:spcBef>
              <a:defRPr sz="2772"/>
            </a:pPr>
            <a:r>
              <a:rPr sz="2400" dirty="0" err="1"/>
              <a:t>Realisticamente</a:t>
            </a:r>
            <a:r>
              <a:rPr sz="2400" dirty="0"/>
              <a:t>, </a:t>
            </a:r>
            <a:r>
              <a:rPr sz="2400" dirty="0" err="1"/>
              <a:t>è</a:t>
            </a:r>
            <a:r>
              <a:rPr sz="2400" dirty="0"/>
              <a:t> </a:t>
            </a:r>
            <a:r>
              <a:rPr sz="2400" dirty="0" err="1"/>
              <a:t>probabile</a:t>
            </a:r>
            <a:r>
              <a:rPr sz="2400" dirty="0"/>
              <a:t> </a:t>
            </a:r>
            <a:r>
              <a:rPr sz="2400" dirty="0" err="1"/>
              <a:t>che</a:t>
            </a:r>
            <a:r>
              <a:rPr sz="2400" dirty="0"/>
              <a:t> </a:t>
            </a:r>
            <a:r>
              <a:rPr sz="2400" i="1" dirty="0"/>
              <a:t>Element</a:t>
            </a:r>
            <a:r>
              <a:rPr sz="2400" dirty="0"/>
              <a:t> </a:t>
            </a:r>
            <a:r>
              <a:rPr sz="2400" dirty="0" err="1"/>
              <a:t>sia</a:t>
            </a:r>
            <a:r>
              <a:rPr sz="2400" dirty="0"/>
              <a:t> un </a:t>
            </a:r>
            <a:r>
              <a:rPr sz="2400" dirty="0" err="1"/>
              <a:t>componente</a:t>
            </a:r>
            <a:r>
              <a:rPr sz="2400" dirty="0"/>
              <a:t> </a:t>
            </a:r>
            <a:r>
              <a:rPr sz="2400" dirty="0" err="1"/>
              <a:t>fornito</a:t>
            </a:r>
            <a:r>
              <a:rPr sz="2400" dirty="0"/>
              <a:t> da un framework </a:t>
            </a:r>
            <a:r>
              <a:rPr sz="2400" dirty="0" err="1"/>
              <a:t>esterno</a:t>
            </a:r>
            <a:r>
              <a:rPr sz="2400" dirty="0"/>
              <a:t> o un </a:t>
            </a:r>
            <a:r>
              <a:rPr sz="2400" dirty="0" err="1"/>
              <a:t>elemento</a:t>
            </a:r>
            <a:r>
              <a:rPr sz="2400" dirty="0"/>
              <a:t> HTML </a:t>
            </a:r>
            <a:r>
              <a:rPr sz="2400" dirty="0" err="1"/>
              <a:t>migliorato</a:t>
            </a:r>
            <a:r>
              <a:rPr sz="2400" dirty="0"/>
              <a:t> da </a:t>
            </a:r>
            <a:r>
              <a:rPr sz="2400" dirty="0" err="1"/>
              <a:t>questo</a:t>
            </a:r>
            <a:r>
              <a:rPr sz="2400" dirty="0"/>
              <a:t>. </a:t>
            </a:r>
            <a:endParaRPr lang="it-IT" sz="2400" dirty="0"/>
          </a:p>
          <a:p>
            <a:pPr defTabSz="905255">
              <a:spcBef>
                <a:spcPts val="500"/>
              </a:spcBef>
              <a:defRPr sz="2772"/>
            </a:pPr>
            <a:r>
              <a:rPr sz="2400" dirty="0" err="1"/>
              <a:t>Occorre</a:t>
            </a:r>
            <a:r>
              <a:rPr sz="2400" dirty="0"/>
              <a:t> </a:t>
            </a:r>
            <a:r>
              <a:rPr sz="2400" dirty="0" err="1"/>
              <a:t>sempre</a:t>
            </a:r>
            <a:r>
              <a:rPr sz="2400" dirty="0"/>
              <a:t> </a:t>
            </a:r>
            <a:r>
              <a:rPr sz="2400" dirty="0" err="1"/>
              <a:t>assicurarsi</a:t>
            </a:r>
            <a:r>
              <a:rPr sz="2400" dirty="0"/>
              <a:t> </a:t>
            </a:r>
            <a:r>
              <a:rPr sz="2400" dirty="0" err="1"/>
              <a:t>che</a:t>
            </a:r>
            <a:r>
              <a:rPr sz="2400" dirty="0"/>
              <a:t> </a:t>
            </a:r>
            <a:r>
              <a:rPr sz="2400" dirty="0" err="1"/>
              <a:t>sia</a:t>
            </a:r>
            <a:r>
              <a:rPr sz="2400" dirty="0"/>
              <a:t> </a:t>
            </a:r>
            <a:r>
              <a:rPr sz="2400" dirty="0" err="1"/>
              <a:t>accessibile</a:t>
            </a:r>
            <a:r>
              <a:rPr sz="2400" dirty="0"/>
              <a:t> o </a:t>
            </a:r>
            <a:r>
              <a:rPr sz="2400" dirty="0" err="1"/>
              <a:t>risolvere</a:t>
            </a:r>
            <a:r>
              <a:rPr sz="2400" dirty="0"/>
              <a:t> </a:t>
            </a:r>
            <a:r>
              <a:rPr sz="2400" dirty="0" err="1"/>
              <a:t>i</a:t>
            </a:r>
            <a:r>
              <a:rPr sz="2400" dirty="0"/>
              <a:t> </a:t>
            </a:r>
            <a:r>
              <a:rPr sz="2400" dirty="0" err="1"/>
              <a:t>suoi</a:t>
            </a:r>
            <a:r>
              <a:rPr sz="2400" dirty="0"/>
              <a:t> </a:t>
            </a:r>
            <a:r>
              <a:rPr sz="2400" dirty="0" err="1"/>
              <a:t>problemi</a:t>
            </a:r>
            <a:r>
              <a:rPr sz="2400" dirty="0"/>
              <a:t> di </a:t>
            </a:r>
            <a:r>
              <a:rPr sz="2400" dirty="0" err="1"/>
              <a:t>accessibilità</a:t>
            </a:r>
            <a:r>
              <a:rPr sz="2400" dirty="0"/>
              <a:t> </a:t>
            </a:r>
            <a:r>
              <a:rPr sz="2400" dirty="0" err="1"/>
              <a:t>nel</a:t>
            </a:r>
            <a:r>
              <a:rPr sz="2400" dirty="0"/>
              <a:t> </a:t>
            </a:r>
            <a:r>
              <a:rPr sz="2400" dirty="0" err="1"/>
              <a:t>tuo</a:t>
            </a:r>
            <a:r>
              <a:rPr sz="2400" dirty="0"/>
              <a:t> </a:t>
            </a:r>
            <a:r>
              <a:rPr sz="2400" dirty="0" err="1"/>
              <a:t>codice</a:t>
            </a:r>
            <a:r>
              <a:rPr sz="2400" dirty="0"/>
              <a:t>. </a:t>
            </a:r>
            <a:r>
              <a:rPr sz="2400" dirty="0" err="1"/>
              <a:t>Scegli</a:t>
            </a:r>
            <a:r>
              <a:rPr sz="2400" dirty="0"/>
              <a:t> un framework </a:t>
            </a:r>
            <a:r>
              <a:rPr sz="2400" dirty="0" err="1"/>
              <a:t>noto</a:t>
            </a:r>
            <a:r>
              <a:rPr sz="2400" dirty="0"/>
              <a:t> per </a:t>
            </a:r>
            <a:r>
              <a:rPr sz="2400" dirty="0" err="1"/>
              <a:t>essere</a:t>
            </a:r>
            <a:r>
              <a:rPr sz="2400" dirty="0"/>
              <a:t> un </a:t>
            </a:r>
            <a:r>
              <a:rPr sz="2400" dirty="0" err="1"/>
              <a:t>buon</a:t>
            </a:r>
            <a:r>
              <a:rPr sz="2400" dirty="0"/>
              <a:t> punto di </a:t>
            </a:r>
            <a:r>
              <a:rPr sz="2400" dirty="0" err="1"/>
              <a:t>partenza</a:t>
            </a:r>
            <a:r>
              <a:rPr sz="2400" dirty="0"/>
              <a:t> in </a:t>
            </a:r>
            <a:r>
              <a:rPr sz="2400" dirty="0" err="1"/>
              <a:t>questo</a:t>
            </a:r>
            <a:r>
              <a:rPr sz="2400" dirty="0"/>
              <a:t> </a:t>
            </a:r>
            <a:r>
              <a:rPr sz="2400" dirty="0" err="1"/>
              <a:t>senso</a:t>
            </a:r>
            <a:r>
              <a:rPr sz="2400" dirty="0"/>
              <a:t>: Bootstrap (ultima </a:t>
            </a:r>
            <a:r>
              <a:rPr sz="2400" dirty="0" err="1"/>
              <a:t>versione</a:t>
            </a:r>
            <a:r>
              <a:rPr sz="2400" dirty="0"/>
              <a:t> 4.x), angular-material, elements-</a:t>
            </a:r>
            <a:r>
              <a:rPr sz="2400" dirty="0" err="1"/>
              <a:t>ui</a:t>
            </a:r>
            <a:r>
              <a:rPr sz="2400" dirty="0"/>
              <a:t> per </a:t>
            </a:r>
            <a:r>
              <a:rPr sz="2400" dirty="0" err="1"/>
              <a:t>citarne</a:t>
            </a:r>
            <a:r>
              <a:rPr sz="2400" dirty="0"/>
              <a:t> </a:t>
            </a:r>
            <a:r>
              <a:rPr sz="2400" dirty="0" err="1"/>
              <a:t>alcuni</a:t>
            </a:r>
            <a:r>
              <a:rPr sz="2400" dirty="0"/>
              <a:t>. </a:t>
            </a:r>
            <a:endParaRPr lang="it-IT" sz="2400" dirty="0"/>
          </a:p>
          <a:p>
            <a:pPr defTabSz="905255">
              <a:spcBef>
                <a:spcPts val="500"/>
              </a:spcBef>
              <a:defRPr sz="2772"/>
            </a:pPr>
            <a:r>
              <a:rPr sz="2400" dirty="0"/>
              <a:t>In </a:t>
            </a:r>
            <a:r>
              <a:rPr sz="2400" dirty="0" err="1"/>
              <a:t>ogni</a:t>
            </a:r>
            <a:r>
              <a:rPr sz="2400" dirty="0"/>
              <a:t> </a:t>
            </a:r>
            <a:r>
              <a:rPr sz="2400" dirty="0" err="1"/>
              <a:t>caso</a:t>
            </a:r>
            <a:r>
              <a:rPr sz="2400" dirty="0"/>
              <a:t>, </a:t>
            </a:r>
            <a:r>
              <a:rPr sz="2400" dirty="0" err="1"/>
              <a:t>aspettati</a:t>
            </a:r>
            <a:r>
              <a:rPr sz="2400" dirty="0"/>
              <a:t> di fare un po 'di </a:t>
            </a:r>
            <a:r>
              <a:rPr sz="2400" dirty="0" err="1"/>
              <a:t>lavoro</a:t>
            </a:r>
            <a:r>
              <a:rPr sz="2400" dirty="0"/>
              <a:t> </a:t>
            </a:r>
            <a:r>
              <a:rPr sz="2400" dirty="0" err="1"/>
              <a:t>su</a:t>
            </a:r>
            <a:r>
              <a:rPr sz="2400" dirty="0"/>
              <a:t> </a:t>
            </a:r>
            <a:r>
              <a:rPr sz="2400" dirty="0" err="1"/>
              <a:t>questo</a:t>
            </a:r>
            <a:r>
              <a:rPr sz="2400" dirty="0"/>
              <a:t> </a:t>
            </a:r>
            <a:r>
              <a:rPr sz="2400" dirty="0" err="1"/>
              <a:t>fronte</a:t>
            </a:r>
            <a:r>
              <a:rPr sz="2400" dirty="0"/>
              <a:t>. </a:t>
            </a:r>
            <a:r>
              <a:rPr sz="2400" dirty="0" err="1"/>
              <a:t>Ricorda</a:t>
            </a:r>
            <a:r>
              <a:rPr sz="2400" dirty="0"/>
              <a:t>, sei </a:t>
            </a:r>
            <a:r>
              <a:rPr sz="2400" dirty="0" err="1"/>
              <a:t>sempre</a:t>
            </a:r>
            <a:r>
              <a:rPr sz="2400" dirty="0"/>
              <a:t> </a:t>
            </a:r>
            <a:r>
              <a:rPr sz="2400" dirty="0" err="1"/>
              <a:t>responsabile</a:t>
            </a:r>
            <a:r>
              <a:rPr sz="2400" dirty="0"/>
              <a:t> per </a:t>
            </a:r>
            <a:r>
              <a:rPr sz="2400" dirty="0" err="1"/>
              <a:t>qualsiasi</a:t>
            </a:r>
            <a:r>
              <a:rPr sz="2400" dirty="0"/>
              <a:t> </a:t>
            </a:r>
            <a:r>
              <a:rPr sz="2400" dirty="0" err="1"/>
              <a:t>cosa</a:t>
            </a:r>
            <a:r>
              <a:rPr sz="2400" dirty="0"/>
              <a:t> </a:t>
            </a:r>
            <a:r>
              <a:rPr sz="2400" dirty="0" err="1"/>
              <a:t>tu</a:t>
            </a:r>
            <a:r>
              <a:rPr sz="2400" dirty="0"/>
              <a:t> </a:t>
            </a:r>
            <a:r>
              <a:rPr sz="2400" dirty="0" err="1"/>
              <a:t>consegni</a:t>
            </a:r>
            <a:r>
              <a:rPr sz="2400" dirty="0"/>
              <a:t>.</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About styling"/>
          <p:cNvSpPr txBox="1">
            <a:spLocks noGrp="1"/>
          </p:cNvSpPr>
          <p:nvPr>
            <p:ph type="title"/>
          </p:nvPr>
        </p:nvSpPr>
        <p:spPr>
          <a:prstGeom prst="rect">
            <a:avLst/>
          </a:prstGeom>
        </p:spPr>
        <p:txBody>
          <a:bodyPr/>
          <a:lstStyle/>
          <a:p>
            <a:r>
              <a:t>A proposito di styling</a:t>
            </a:r>
          </a:p>
        </p:txBody>
      </p:sp>
      <p:sp>
        <p:nvSpPr>
          <p:cNvPr id="303" name="Feel free to style your elements as you desire, but keep in mind accessibility principles. Pay special attention to color contrast, font sizing and make your layout as responsive as possible to respond to font size changes, zooming, etc. Choose fonts tha"/>
          <p:cNvSpPr txBox="1">
            <a:spLocks noGrp="1"/>
          </p:cNvSpPr>
          <p:nvPr>
            <p:ph type="body" idx="1"/>
          </p:nvPr>
        </p:nvSpPr>
        <p:spPr>
          <a:xfrm>
            <a:off x="685800" y="1931670"/>
            <a:ext cx="8229600" cy="4164332"/>
          </a:xfrm>
          <a:prstGeom prst="rect">
            <a:avLst/>
          </a:prstGeom>
        </p:spPr>
        <p:txBody>
          <a:bodyPr/>
          <a:lstStyle/>
          <a:p>
            <a:r>
              <a:t>Sentiti libero di “stilizzare” i tuoi elementi come desideri, ma tieni a mente i principi di accessibilità. </a:t>
            </a:r>
          </a:p>
          <a:p>
            <a:r>
              <a:t>Presta particolare attenzione al contrasto cromatico, alle dimensioni dei caratteri e rendi il tuo layout il più responsive possibile per rispondere alle modifiche alle dimensioni dei caratteri, allo zoom, ecc. </a:t>
            </a:r>
          </a:p>
          <a:p>
            <a:r>
              <a:t>Scegli i caratteri che rendono il contenuto più leggibile (tenendo anche presente il contesto).</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Automated testing"/>
          <p:cNvSpPr txBox="1">
            <a:spLocks noGrp="1"/>
          </p:cNvSpPr>
          <p:nvPr>
            <p:ph type="title"/>
          </p:nvPr>
        </p:nvSpPr>
        <p:spPr>
          <a:prstGeom prst="rect">
            <a:avLst/>
          </a:prstGeom>
        </p:spPr>
        <p:txBody>
          <a:bodyPr/>
          <a:lstStyle/>
          <a:p>
            <a:r>
              <a:t>Test automatizzati</a:t>
            </a:r>
          </a:p>
        </p:txBody>
      </p:sp>
      <p:sp>
        <p:nvSpPr>
          <p:cNvPr id="306" name="Automated accessibility testing tools can help you identify accessibility issues, use them! Be careful to choose reliable ones. Axe for Google Chrome, Axe for Mozilla Firefox by Deque Systems and/or the Wave evaluation tool for Chrome and Firefox by WebA"/>
          <p:cNvSpPr txBox="1">
            <a:spLocks noGrp="1"/>
          </p:cNvSpPr>
          <p:nvPr>
            <p:ph type="body" idx="1"/>
          </p:nvPr>
        </p:nvSpPr>
        <p:spPr>
          <a:xfrm>
            <a:off x="685800" y="1577339"/>
            <a:ext cx="8229600" cy="4518664"/>
          </a:xfrm>
          <a:prstGeom prst="rect">
            <a:avLst/>
          </a:prstGeom>
        </p:spPr>
        <p:txBody>
          <a:bodyPr/>
          <a:lstStyle/>
          <a:p>
            <a:pPr>
              <a:defRPr sz="2400"/>
            </a:pPr>
            <a:r>
              <a:t>Gli strumenti di test di accessibilità automatizzati possono aiutarti a identificare i problemi di accessibilità, usali! Fai attenzione a scegliere quelli affidabili.</a:t>
            </a:r>
          </a:p>
          <a:p>
            <a:pPr>
              <a:defRPr sz="2400" u="sng">
                <a:solidFill>
                  <a:srgbClr val="0000FF"/>
                </a:solidFill>
                <a:uFill>
                  <a:solidFill>
                    <a:srgbClr val="0000FF"/>
                  </a:solidFill>
                </a:uFill>
              </a:defRPr>
            </a:pPr>
            <a:r>
              <a:rPr>
                <a:hlinkClick r:id="rId2"/>
              </a:rPr>
              <a:t>Ax per Google Chrome</a:t>
            </a:r>
            <a:r>
              <a:rPr u="none">
                <a:solidFill>
                  <a:srgbClr val="151515"/>
                </a:solidFill>
                <a:uFillTx/>
              </a:rPr>
              <a:t>, </a:t>
            </a:r>
            <a:r>
              <a:rPr>
                <a:hlinkClick r:id="rId3"/>
              </a:rPr>
              <a:t>Ax per Mozilla Firefox</a:t>
            </a:r>
            <a:r>
              <a:rPr u="none">
                <a:solidFill>
                  <a:srgbClr val="151515"/>
                </a:solidFill>
                <a:uFillTx/>
              </a:rPr>
              <a:t> da Deque, Systems e / o lo </a:t>
            </a:r>
            <a:r>
              <a:rPr>
                <a:hlinkClick r:id="rId3"/>
              </a:rPr>
              <a:t>Strumento di valutazione Wave per Chrome e Firefox</a:t>
            </a:r>
            <a:r>
              <a:rPr u="none">
                <a:solidFill>
                  <a:srgbClr val="151515"/>
                </a:solidFill>
                <a:uFillTx/>
              </a:rPr>
              <a:t> da WebAIM sono raccomandati. </a:t>
            </a:r>
          </a:p>
          <a:p>
            <a:pPr>
              <a:defRPr sz="2400"/>
            </a:pPr>
            <a:r>
              <a:t>Assicurati di eseguire tali strumenti per ogni variazione della tua interfaccia (ad es. quando un campo di un modulo non contiene dati, contiene informazioni corrette oppure non valide, viene presentata o meno una finestra di dialogo modale, un menu viene espanso o compresso, ecc.).</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Manual testing I"/>
          <p:cNvSpPr txBox="1">
            <a:spLocks noGrp="1"/>
          </p:cNvSpPr>
          <p:nvPr>
            <p:ph type="title"/>
          </p:nvPr>
        </p:nvSpPr>
        <p:spPr>
          <a:prstGeom prst="rect">
            <a:avLst/>
          </a:prstGeom>
        </p:spPr>
        <p:txBody>
          <a:bodyPr/>
          <a:lstStyle/>
          <a:p>
            <a:r>
              <a:t>Test manuale I</a:t>
            </a:r>
          </a:p>
        </p:txBody>
      </p:sp>
      <p:sp>
        <p:nvSpPr>
          <p:cNvPr id="309" name="Manual accessibility testing is essential.…"/>
          <p:cNvSpPr txBox="1">
            <a:spLocks noGrp="1"/>
          </p:cNvSpPr>
          <p:nvPr>
            <p:ph type="body" idx="1"/>
          </p:nvPr>
        </p:nvSpPr>
        <p:spPr>
          <a:xfrm>
            <a:off x="685800" y="1219200"/>
            <a:ext cx="8229600" cy="4876802"/>
          </a:xfrm>
          <a:prstGeom prst="rect">
            <a:avLst/>
          </a:prstGeom>
        </p:spPr>
        <p:txBody>
          <a:bodyPr/>
          <a:lstStyle/>
          <a:p>
            <a:pPr defTabSz="896111">
              <a:spcBef>
                <a:spcPts val="500"/>
              </a:spcBef>
              <a:defRPr sz="2352"/>
            </a:pPr>
            <a:r>
              <a:t>Il test di accessibilità manuale è essenziale. </a:t>
            </a:r>
          </a:p>
          <a:p>
            <a:pPr defTabSz="896111">
              <a:spcBef>
                <a:spcPts val="500"/>
              </a:spcBef>
              <a:defRPr sz="2352"/>
            </a:pPr>
            <a:endParaRPr/>
          </a:p>
          <a:p>
            <a:pPr defTabSz="896111">
              <a:spcBef>
                <a:spcPts val="500"/>
              </a:spcBef>
              <a:defRPr sz="2352"/>
            </a:pPr>
            <a:r>
              <a:t>È possibile interagire con ogni parte dell’interfaccia esclusivamente utilizzando la tastiera? Verificalo!</a:t>
            </a:r>
          </a:p>
          <a:p>
            <a:pPr defTabSz="896111">
              <a:spcBef>
                <a:spcPts val="500"/>
              </a:spcBef>
              <a:defRPr sz="2352"/>
            </a:pPr>
            <a:r>
              <a:t>Prova a utilizzare uno screen reader per interagire con la tua applicazione: ha senso il “navigation flow”? La tua interfaccia è utilizzabile, comprensibile e percepibile? Lo stato cambia anche manualmente o automaticamente?</a:t>
            </a:r>
          </a:p>
          <a:p>
            <a:pPr defTabSz="896111">
              <a:spcBef>
                <a:spcPts val="500"/>
              </a:spcBef>
              <a:defRPr sz="2352"/>
            </a:pPr>
            <a:endParaRPr/>
          </a:p>
          <a:p>
            <a:pPr defTabSz="896111">
              <a:spcBef>
                <a:spcPts val="500"/>
              </a:spcBef>
              <a:defRPr sz="2352"/>
            </a:pPr>
            <a:r>
              <a:t>L'uso di uno screen reader nativo è piuttosto complesso, ma il </a:t>
            </a:r>
            <a:r>
              <a:rPr u="sng">
                <a:solidFill>
                  <a:srgbClr val="0000FF"/>
                </a:solidFill>
                <a:uFill>
                  <a:solidFill>
                    <a:srgbClr val="0000FF"/>
                  </a:solidFill>
                </a:uFill>
                <a:hlinkClick r:id="rId2"/>
              </a:rPr>
              <a:t>Chrome Vox</a:t>
            </a:r>
            <a:r>
              <a:t> è consigliata l'estensione per Google Chrome; ha un ottimo tutorial introduttivo che spiega come usarlo, </a:t>
            </a:r>
            <a:r>
              <a:rPr b="1" i="1"/>
              <a:t>seguilo</a:t>
            </a:r>
            <a:r>
              <a:t>!</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Manual testing II"/>
          <p:cNvSpPr txBox="1">
            <a:spLocks noGrp="1"/>
          </p:cNvSpPr>
          <p:nvPr>
            <p:ph type="title"/>
          </p:nvPr>
        </p:nvSpPr>
        <p:spPr>
          <a:prstGeom prst="rect">
            <a:avLst/>
          </a:prstGeom>
        </p:spPr>
        <p:txBody>
          <a:bodyPr/>
          <a:lstStyle/>
          <a:p>
            <a:r>
              <a:t>Test manuale II</a:t>
            </a:r>
          </a:p>
        </p:txBody>
      </p:sp>
      <p:sp>
        <p:nvSpPr>
          <p:cNvPr id="312" name="Pay attention to identify information conveyed only by colors, even if hopefully at this point you shouldn’t have any. If found, iterate this process on that particular case to find an accessible representation.…"/>
          <p:cNvSpPr txBox="1">
            <a:spLocks noGrp="1"/>
          </p:cNvSpPr>
          <p:nvPr>
            <p:ph type="body" idx="1"/>
          </p:nvPr>
        </p:nvSpPr>
        <p:spPr>
          <a:xfrm>
            <a:off x="685800" y="1219198"/>
            <a:ext cx="8229600" cy="4876805"/>
          </a:xfrm>
          <a:prstGeom prst="rect">
            <a:avLst/>
          </a:prstGeom>
        </p:spPr>
        <p:txBody>
          <a:bodyPr/>
          <a:lstStyle/>
          <a:p>
            <a:r>
              <a:t>Presta attenzione a identificare le informazioni trasmesse solo dai colori, anche se si spera a questo punto non dovresti averne. Se trovate, ripetere questo processo su quel caso particolare per trovare una rappresentazione accessibile.</a:t>
            </a:r>
          </a:p>
          <a:p>
            <a:endParaRPr/>
          </a:p>
          <a:p>
            <a:r>
              <a:t>Prova ad ingrandire le dimensioni dei caratteri (almeno da 2x a 4x). La tua interfaccia si adatta bene a questo cambiamento?</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op priorities"/>
          <p:cNvSpPr txBox="1">
            <a:spLocks noGrp="1"/>
          </p:cNvSpPr>
          <p:nvPr>
            <p:ph type="title"/>
          </p:nvPr>
        </p:nvSpPr>
        <p:spPr>
          <a:prstGeom prst="rect">
            <a:avLst/>
          </a:prstGeom>
        </p:spPr>
        <p:txBody>
          <a:bodyPr/>
          <a:lstStyle/>
          <a:p>
            <a:r>
              <a:t>Massime priorità</a:t>
            </a:r>
          </a:p>
        </p:txBody>
      </p:sp>
      <p:sp>
        <p:nvSpPr>
          <p:cNvPr id="315" name="Keyboard support…"/>
          <p:cNvSpPr txBox="1">
            <a:spLocks noGrp="1"/>
          </p:cNvSpPr>
          <p:nvPr>
            <p:ph type="body" idx="1"/>
          </p:nvPr>
        </p:nvSpPr>
        <p:spPr>
          <a:xfrm>
            <a:off x="685800" y="1691639"/>
            <a:ext cx="8229600" cy="4404364"/>
          </a:xfrm>
          <a:prstGeom prst="rect">
            <a:avLst/>
          </a:prstGeom>
        </p:spPr>
        <p:txBody>
          <a:bodyPr/>
          <a:lstStyle/>
          <a:p>
            <a:pPr marL="457200" indent="-457200">
              <a:buSzPct val="100000"/>
              <a:buFont typeface="Arial"/>
              <a:buChar char="•"/>
            </a:pPr>
            <a:r>
              <a:t>Supporto tastiera</a:t>
            </a:r>
          </a:p>
          <a:p>
            <a:pPr marL="457200" indent="-457200">
              <a:buSzPct val="100000"/>
              <a:buFont typeface="Arial"/>
              <a:buChar char="•"/>
            </a:pPr>
            <a:r>
              <a:t>Etichette dei campi dei moduli</a:t>
            </a:r>
          </a:p>
          <a:p>
            <a:pPr marL="457200" indent="-457200">
              <a:buSzPct val="100000"/>
              <a:buFont typeface="Arial"/>
              <a:buChar char="•"/>
            </a:pPr>
            <a:r>
              <a:t>Gestione del focus</a:t>
            </a:r>
          </a:p>
          <a:p>
            <a:pPr marL="457200" indent="-457200">
              <a:buSzPct val="100000"/>
              <a:buFont typeface="Arial"/>
              <a:buChar char="•"/>
            </a:pPr>
            <a:r>
              <a:t>Alternative testuali</a:t>
            </a:r>
          </a:p>
          <a:p>
            <a:pPr marL="457200" indent="-457200">
              <a:buSzPct val="100000"/>
              <a:buFont typeface="Arial"/>
              <a:buChar char="•"/>
            </a:pPr>
            <a:r>
              <a:t>Contrasto cromatico e dimensioni dei caratteri</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Don’t forget about content"/>
          <p:cNvSpPr txBox="1">
            <a:spLocks noGrp="1"/>
          </p:cNvSpPr>
          <p:nvPr>
            <p:ph type="title"/>
          </p:nvPr>
        </p:nvSpPr>
        <p:spPr>
          <a:prstGeom prst="rect">
            <a:avLst/>
          </a:prstGeom>
        </p:spPr>
        <p:txBody>
          <a:bodyPr/>
          <a:lstStyle/>
          <a:p>
            <a:r>
              <a:t>Non dimenticare i contenuti</a:t>
            </a:r>
          </a:p>
        </p:txBody>
      </p:sp>
      <p:sp>
        <p:nvSpPr>
          <p:cNvPr id="318" name="As we said, design and development are just two of the major three components involved in making a system accessible. Remember, one of the stories in your project must be accessible, i.e. playable by people with disabilities as well. You’ll be exempted f"/>
          <p:cNvSpPr txBox="1">
            <a:spLocks noGrp="1"/>
          </p:cNvSpPr>
          <p:nvPr>
            <p:ph type="body" idx="1"/>
          </p:nvPr>
        </p:nvSpPr>
        <p:spPr>
          <a:xfrm>
            <a:off x="685800" y="1428750"/>
            <a:ext cx="8229600" cy="4667252"/>
          </a:xfrm>
          <a:prstGeom prst="rect">
            <a:avLst/>
          </a:prstGeom>
        </p:spPr>
        <p:txBody>
          <a:bodyPr/>
          <a:lstStyle/>
          <a:p>
            <a:pPr defTabSz="797539">
              <a:spcBef>
                <a:spcPts val="400"/>
              </a:spcBef>
              <a:defRPr sz="2352"/>
            </a:pPr>
            <a:r>
              <a:t>Come abbiamo detto, la progettazione e lo sviluppo sono solo due dei tre principali componenti coinvolti nel rendere accessibile un sistema. </a:t>
            </a:r>
          </a:p>
          <a:p>
            <a:pPr defTabSz="797539">
              <a:spcBef>
                <a:spcPts val="400"/>
              </a:spcBef>
              <a:defRPr sz="2352"/>
            </a:pPr>
            <a:r>
              <a:t>Ricorda, una delle storie del tuo progetto deve essere accessibile, cioè giocabile anche da persone non vedenti. Ricorda che le persone con disabilità possono usare la tecnologia, ma con adattamenti (tecnologie assistive). </a:t>
            </a:r>
          </a:p>
          <a:p>
            <a:pPr defTabSz="797539">
              <a:spcBef>
                <a:spcPts val="400"/>
              </a:spcBef>
              <a:defRPr sz="2352"/>
            </a:pPr>
            <a:r>
              <a:t>Non richiedere azioni che una persona disabile non può eseguire (ad esempio, cercare qualcosa che si trova in una posizione elevata per una persona con sedia a rotelle, distinguere tra i colori per i non vedenti, ecc.). </a:t>
            </a:r>
          </a:p>
          <a:p>
            <a:pPr defTabSz="797539">
              <a:spcBef>
                <a:spcPts val="400"/>
              </a:spcBef>
              <a:defRPr sz="2352" b="1" i="1"/>
            </a:pPr>
            <a:r>
              <a:t>Ricorda i principi WCAG 2.1</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ocial implications"/>
          <p:cNvSpPr txBox="1">
            <a:spLocks noGrp="1"/>
          </p:cNvSpPr>
          <p:nvPr>
            <p:ph type="title"/>
          </p:nvPr>
        </p:nvSpPr>
        <p:spPr>
          <a:prstGeom prst="rect">
            <a:avLst/>
          </a:prstGeom>
        </p:spPr>
        <p:txBody>
          <a:bodyPr/>
          <a:lstStyle/>
          <a:p>
            <a:r>
              <a:t>Implicazioni sociali</a:t>
            </a:r>
          </a:p>
        </p:txBody>
      </p:sp>
      <p:sp>
        <p:nvSpPr>
          <p:cNvPr id="94" name="Accessibility is a Civil Right, recognized by the United Nations Convention on the Rights of Persons with Disabilities (CRPD).…"/>
          <p:cNvSpPr txBox="1">
            <a:spLocks noGrp="1"/>
          </p:cNvSpPr>
          <p:nvPr>
            <p:ph type="body" idx="1"/>
          </p:nvPr>
        </p:nvSpPr>
        <p:spPr>
          <a:xfrm>
            <a:off x="685800" y="1219198"/>
            <a:ext cx="8229600" cy="4876805"/>
          </a:xfrm>
          <a:prstGeom prst="rect">
            <a:avLst/>
          </a:prstGeom>
        </p:spPr>
        <p:txBody>
          <a:bodyPr/>
          <a:lstStyle/>
          <a:p>
            <a:pPr defTabSz="807597">
              <a:spcBef>
                <a:spcPts val="500"/>
              </a:spcBef>
              <a:defRPr sz="2300"/>
            </a:pPr>
            <a:r>
              <a:t>L'accessibilità è un diritto civile, riconosciuto dalla Convenzione delle Nazioni Unite sui diritti delle persone con disabilità (CRPD).</a:t>
            </a:r>
          </a:p>
          <a:p>
            <a:pPr defTabSz="807597">
              <a:spcBef>
                <a:spcPts val="500"/>
              </a:spcBef>
              <a:defRPr sz="2300"/>
            </a:pPr>
            <a:endParaRPr/>
          </a:p>
          <a:p>
            <a:pPr defTabSz="807597">
              <a:spcBef>
                <a:spcPts val="500"/>
              </a:spcBef>
              <a:defRPr sz="2300"/>
            </a:pPr>
            <a:r>
              <a:t>Qualsiasi sito Web, applicazione o sistema non accessibile può essere considerato una discriminazione, poiché impedisce a gruppi di persone di utilizzarlo.</a:t>
            </a:r>
          </a:p>
          <a:p>
            <a:pPr defTabSz="807597">
              <a:spcBef>
                <a:spcPts val="500"/>
              </a:spcBef>
              <a:defRPr sz="2300"/>
            </a:pPr>
            <a:endParaRPr/>
          </a:p>
          <a:p>
            <a:pPr defTabSz="807597">
              <a:spcBef>
                <a:spcPts val="500"/>
              </a:spcBef>
              <a:defRPr sz="2300"/>
            </a:pPr>
            <a:r>
              <a:t>I sistemi inaccessibili incidono negativamente sulla dignità, l'autonomia, la piena ed efficace partecipazione, le pari opportunità e molto altro su un alta percentuale di popolazione.</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Let’s get our hands dirty"/>
          <p:cNvSpPr txBox="1">
            <a:spLocks noGrp="1"/>
          </p:cNvSpPr>
          <p:nvPr>
            <p:ph type="title"/>
          </p:nvPr>
        </p:nvSpPr>
        <p:spPr>
          <a:prstGeom prst="rect">
            <a:avLst/>
          </a:prstGeom>
        </p:spPr>
        <p:txBody>
          <a:bodyPr/>
          <a:lstStyle/>
          <a:p>
            <a:r>
              <a:t>Sporchiamoci le mani</a:t>
            </a:r>
          </a:p>
        </p:txBody>
      </p:sp>
      <p:sp>
        <p:nvSpPr>
          <p:cNvPr id="321" name="It’s time to practice what we learnt! Let’s try to build a web application that is accessible by leveraging our cheatsheet. But first a simple exercise…"/>
          <p:cNvSpPr txBox="1">
            <a:spLocks noGrp="1"/>
          </p:cNvSpPr>
          <p:nvPr>
            <p:ph type="body" idx="1"/>
          </p:nvPr>
        </p:nvSpPr>
        <p:spPr>
          <a:xfrm>
            <a:off x="685800" y="2103120"/>
            <a:ext cx="8229600" cy="3992882"/>
          </a:xfrm>
          <a:prstGeom prst="rect">
            <a:avLst/>
          </a:prstGeom>
        </p:spPr>
        <p:txBody>
          <a:bodyPr/>
          <a:lstStyle/>
          <a:p>
            <a:r>
              <a:t>È tempo di mettere in pratica ciò che abbiamo imparato! Proviamo a creare un'applicazione Web accessibile sfruttando il nostro cheatsheet. </a:t>
            </a:r>
          </a:p>
          <a:p>
            <a:endParaRPr/>
          </a:p>
          <a:p>
            <a:r>
              <a:t>Ma prima un semplice esercizio …</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A form control I"/>
          <p:cNvSpPr txBox="1">
            <a:spLocks noGrp="1"/>
          </p:cNvSpPr>
          <p:nvPr>
            <p:ph type="title"/>
          </p:nvPr>
        </p:nvSpPr>
        <p:spPr>
          <a:prstGeom prst="rect">
            <a:avLst/>
          </a:prstGeom>
        </p:spPr>
        <p:txBody>
          <a:bodyPr/>
          <a:lstStyle/>
          <a:p>
            <a:r>
              <a:t>Un campo di un form I</a:t>
            </a:r>
          </a:p>
        </p:txBody>
      </p:sp>
      <p:sp>
        <p:nvSpPr>
          <p:cNvPr id="324" name="&lt;span&gt;CVV:&lt;/span&gt;…"/>
          <p:cNvSpPr txBox="1">
            <a:spLocks noGrp="1"/>
          </p:cNvSpPr>
          <p:nvPr>
            <p:ph type="body" idx="1"/>
          </p:nvPr>
        </p:nvSpPr>
        <p:spPr>
          <a:xfrm>
            <a:off x="457200" y="2045968"/>
            <a:ext cx="8229600" cy="4012536"/>
          </a:xfrm>
          <a:prstGeom prst="rect">
            <a:avLst/>
          </a:prstGeom>
        </p:spPr>
        <p:txBody>
          <a:bodyPr/>
          <a:lstStyle/>
          <a:p>
            <a:pPr>
              <a:defRPr sz="2000" b="1">
                <a:solidFill>
                  <a:srgbClr val="0070C0"/>
                </a:solidFill>
                <a:latin typeface="Courier New"/>
                <a:ea typeface="Courier New"/>
                <a:cs typeface="Courier New"/>
                <a:sym typeface="Courier New"/>
              </a:defRPr>
            </a:pPr>
            <a:r>
              <a:t>&lt;span&gt;CVV: &lt;/span&gt;</a:t>
            </a:r>
          </a:p>
          <a:p>
            <a:pPr>
              <a:defRPr sz="2000" b="1">
                <a:solidFill>
                  <a:srgbClr val="0070C0"/>
                </a:solidFill>
                <a:latin typeface="Courier New"/>
                <a:ea typeface="Courier New"/>
                <a:cs typeface="Courier New"/>
                <a:sym typeface="Courier New"/>
              </a:defRPr>
            </a:pPr>
            <a:r>
              <a:t>&lt;input type = "text"&gt;</a:t>
            </a:r>
          </a:p>
          <a:p>
            <a:pPr>
              <a:defRPr sz="2000" b="1">
                <a:solidFill>
                  <a:srgbClr val="0070C0"/>
                </a:solidFill>
                <a:latin typeface="Courier New"/>
                <a:ea typeface="Courier New"/>
                <a:cs typeface="Courier New"/>
                <a:sym typeface="Courier New"/>
              </a:defRPr>
            </a:pPr>
            <a:r>
              <a:t>&lt;p&gt;Inserisci il codice di tre o quattro cifre della tua carta di credito, generalmente situato sul retro. &lt;/p&gt;</a:t>
            </a:r>
          </a:p>
          <a:p>
            <a:endParaRPr/>
          </a:p>
          <a:p>
            <a:r>
              <a:t>Questo controllo è accessibile?</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A form control II"/>
          <p:cNvSpPr txBox="1">
            <a:spLocks noGrp="1"/>
          </p:cNvSpPr>
          <p:nvPr>
            <p:ph type="title"/>
          </p:nvPr>
        </p:nvSpPr>
        <p:spPr>
          <a:prstGeom prst="rect">
            <a:avLst/>
          </a:prstGeom>
        </p:spPr>
        <p:txBody>
          <a:bodyPr/>
          <a:lstStyle/>
          <a:p>
            <a:r>
              <a:t>Un campo di un form II</a:t>
            </a:r>
          </a:p>
        </p:txBody>
      </p:sp>
      <p:sp>
        <p:nvSpPr>
          <p:cNvPr id="327" name="NOO! There’s no relationship in between the form field and its label, as well as in between the field and its description. Here’s an equivalent, accessible version of it.…"/>
          <p:cNvSpPr txBox="1">
            <a:spLocks noGrp="1"/>
          </p:cNvSpPr>
          <p:nvPr>
            <p:ph type="body" idx="1"/>
          </p:nvPr>
        </p:nvSpPr>
        <p:spPr>
          <a:xfrm>
            <a:off x="360006" y="1680208"/>
            <a:ext cx="8229601" cy="4378297"/>
          </a:xfrm>
          <a:prstGeom prst="rect">
            <a:avLst/>
          </a:prstGeom>
        </p:spPr>
        <p:txBody>
          <a:bodyPr/>
          <a:lstStyle/>
          <a:p>
            <a:pPr defTabSz="877822">
              <a:defRPr sz="2600"/>
            </a:pPr>
            <a:r>
              <a:t>NOO! Non esiste alcuna relazione tra il campo del modulo e la sua etichetta, così come tra il campo e la sua descrizione. Ecco una versione equivalente e accessibile di esso.</a:t>
            </a:r>
          </a:p>
          <a:p>
            <a:pPr defTabSz="877822">
              <a:defRPr sz="2600"/>
            </a:pPr>
            <a:endParaRPr/>
          </a:p>
          <a:p>
            <a:pPr defTabSz="877822">
              <a:defRPr sz="2600"/>
            </a:pPr>
            <a:endParaRPr/>
          </a:p>
          <a:p>
            <a:pPr defTabSz="877822">
              <a:defRPr sz="2000" b="1">
                <a:solidFill>
                  <a:srgbClr val="0070C0"/>
                </a:solidFill>
                <a:latin typeface="Courier New"/>
                <a:ea typeface="Courier New"/>
                <a:cs typeface="Courier New"/>
                <a:sym typeface="Courier New"/>
              </a:defRPr>
            </a:pPr>
            <a:r>
              <a:t>&lt;label for="cvv"&gt; CVV: &lt;/label&gt;</a:t>
            </a:r>
            <a:endParaRPr sz="2600"/>
          </a:p>
          <a:p>
            <a:pPr defTabSz="877822">
              <a:defRPr sz="2000" b="1">
                <a:solidFill>
                  <a:srgbClr val="0070C0"/>
                </a:solidFill>
                <a:latin typeface="Courier New"/>
                <a:ea typeface="Courier New"/>
                <a:cs typeface="Courier New"/>
                <a:sym typeface="Courier New"/>
              </a:defRPr>
            </a:pPr>
            <a:r>
              <a:t>&lt;input type="text" id="cvv" aria-describedby = "cvvdescr"&gt;</a:t>
            </a:r>
            <a:endParaRPr sz="2600"/>
          </a:p>
          <a:p>
            <a:pPr defTabSz="877822">
              <a:defRPr sz="2000" b="1">
                <a:solidFill>
                  <a:srgbClr val="0070C0"/>
                </a:solidFill>
                <a:latin typeface="Courier New"/>
                <a:ea typeface="Courier New"/>
                <a:cs typeface="Courier New"/>
                <a:sym typeface="Courier New"/>
              </a:defRPr>
            </a:pPr>
            <a:r>
              <a:t>&lt;p id="cvvdescr"&gt; Inserisci il codice di tre o quattro cifre della tua carta di credito, generalmente situato sul retro. &lt;/p&gt;</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Questions?"/>
          <p:cNvSpPr txBox="1">
            <a:spLocks noGrp="1"/>
          </p:cNvSpPr>
          <p:nvPr>
            <p:ph type="title"/>
          </p:nvPr>
        </p:nvSpPr>
        <p:spPr>
          <a:xfrm>
            <a:off x="720090" y="2247900"/>
            <a:ext cx="8229601" cy="1066800"/>
          </a:xfrm>
          <a:prstGeom prst="rect">
            <a:avLst/>
          </a:prstGeom>
        </p:spPr>
        <p:txBody>
          <a:bodyPr/>
          <a:lstStyle>
            <a:lvl1pPr algn="ctr">
              <a:defRPr sz="6000"/>
            </a:lvl1pPr>
          </a:lstStyle>
          <a:p>
            <a:r>
              <a:t>Domande?</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egnaposto testo 1"/>
          <p:cNvSpPr txBox="1">
            <a:spLocks noGrp="1"/>
          </p:cNvSpPr>
          <p:nvPr>
            <p:ph type="body" sz="quarter" idx="1"/>
          </p:nvPr>
        </p:nvSpPr>
        <p:spPr>
          <a:xfrm>
            <a:off x="1115616" y="2780927"/>
            <a:ext cx="6912768" cy="432371"/>
          </a:xfrm>
          <a:prstGeom prst="rect">
            <a:avLst/>
          </a:prstGeom>
        </p:spPr>
        <p:txBody>
          <a:bodyPr/>
          <a:lstStyle/>
          <a:p>
            <a:r>
              <a:t>Vincenzo Rubano</a:t>
            </a:r>
          </a:p>
        </p:txBody>
      </p:sp>
      <p:sp>
        <p:nvSpPr>
          <p:cNvPr id="332" name="Segnaposto testo 2"/>
          <p:cNvSpPr>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Dipartimento di Informatica – Scienze e Ingegneria</a:t>
            </a:r>
          </a:p>
          <a:p>
            <a:r>
              <a:t>Alma mater – Università di Bologna</a:t>
            </a:r>
          </a:p>
        </p:txBody>
      </p:sp>
      <p:sp>
        <p:nvSpPr>
          <p:cNvPr id="333" name="Segnaposto testo 3"/>
          <p:cNvSpPr>
            <a:spLocks noGrp="1"/>
          </p:cNvSpPr>
          <p:nvPr>
            <p:ph type="body" idx="14"/>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vincenzo.rubano@unibo.it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Legal reasons"/>
          <p:cNvSpPr txBox="1">
            <a:spLocks noGrp="1"/>
          </p:cNvSpPr>
          <p:nvPr>
            <p:ph type="title"/>
          </p:nvPr>
        </p:nvSpPr>
        <p:spPr>
          <a:prstGeom prst="rect">
            <a:avLst/>
          </a:prstGeom>
        </p:spPr>
        <p:txBody>
          <a:bodyPr/>
          <a:lstStyle/>
          <a:p>
            <a:r>
              <a:t>Ragioni legali</a:t>
            </a:r>
          </a:p>
        </p:txBody>
      </p:sp>
      <p:sp>
        <p:nvSpPr>
          <p:cNvPr id="97" name="Accessibility laws and polices are in place to enforce the creation of accessible content all over the world (Australia, US, Canada, European Union, Italy, and more).…"/>
          <p:cNvSpPr txBox="1">
            <a:spLocks noGrp="1"/>
          </p:cNvSpPr>
          <p:nvPr>
            <p:ph type="body" idx="1"/>
          </p:nvPr>
        </p:nvSpPr>
        <p:spPr>
          <a:xfrm>
            <a:off x="685800" y="1219198"/>
            <a:ext cx="8229600" cy="4876805"/>
          </a:xfrm>
          <a:prstGeom prst="rect">
            <a:avLst/>
          </a:prstGeom>
        </p:spPr>
        <p:txBody>
          <a:bodyPr/>
          <a:lstStyle/>
          <a:p>
            <a:pPr defTabSz="761694">
              <a:spcBef>
                <a:spcPts val="400"/>
              </a:spcBef>
              <a:defRPr sz="2200"/>
            </a:pPr>
            <a:r>
              <a:t>Sono in vigore leggi e regolamenti sull'accessibilità per imporre la creazione di contenuti accessibili in tutto il mondo (Australia, Stati Uniti, Canada, Unione Europea, Italia ed altri).</a:t>
            </a:r>
          </a:p>
          <a:p>
            <a:pPr defTabSz="761694">
              <a:spcBef>
                <a:spcPts val="400"/>
              </a:spcBef>
              <a:defRPr sz="2200"/>
            </a:pPr>
            <a:endParaRPr/>
          </a:p>
          <a:p>
            <a:pPr defTabSz="761694">
              <a:spcBef>
                <a:spcPts val="400"/>
              </a:spcBef>
              <a:defRPr sz="2200"/>
            </a:pPr>
            <a:r>
              <a:t>Le aziende con siti Web e / o applicazioni inaccessibili possono essere (e vengono) citate in giudizio per questo (Stati Uniti, Australia, Caada, UE coming soon, etc).</a:t>
            </a:r>
          </a:p>
          <a:p>
            <a:pPr defTabSz="761694">
              <a:spcBef>
                <a:spcPts val="400"/>
              </a:spcBef>
              <a:defRPr sz="2200"/>
            </a:pPr>
            <a:endParaRPr/>
          </a:p>
          <a:p>
            <a:pPr defTabSz="761694">
              <a:spcBef>
                <a:spcPts val="400"/>
              </a:spcBef>
              <a:defRPr sz="2200"/>
            </a:pPr>
            <a:r>
              <a:t>In Italia, i siti Web e le applicazioni mobili sviluppati per conto delle pubbliche amministrazioni o delle società che forniscono servizi per loro conto devono essere accessibili. Gli enti pubblici (comprese scuole, musei, università, ecc.) non possono acquistare soluzioni IT inaccessibili.</a:t>
            </a:r>
          </a:p>
        </p:txBody>
      </p:sp>
    </p:spTree>
  </p:cSld>
  <p:clrMapOvr>
    <a:masterClrMapping/>
  </p:clrMapOvr>
  <p:transition spd="med"/>
</p:sld>
</file>

<file path=ppt/theme/theme1.xml><?xml version="1.0" encoding="utf-8"?>
<a:theme xmlns:a="http://schemas.openxmlformats.org/drawingml/2006/main" name="01-hci">
  <a:themeElements>
    <a:clrScheme name="01-hci">
      <a:dk1>
        <a:srgbClr val="FFFFFF"/>
      </a:dk1>
      <a:lt1>
        <a:srgbClr val="FFFFFF"/>
      </a:lt1>
      <a:dk2>
        <a:srgbClr val="A7A7A7"/>
      </a:dk2>
      <a:lt2>
        <a:srgbClr val="535353"/>
      </a:lt2>
      <a:accent1>
        <a:srgbClr val="B2B2B2"/>
      </a:accent1>
      <a:accent2>
        <a:srgbClr val="EAEAEA"/>
      </a:accent2>
      <a:accent3>
        <a:srgbClr val="8F8F8F"/>
      </a:accent3>
      <a:accent4>
        <a:srgbClr val="565682"/>
      </a:accent4>
      <a:accent5>
        <a:srgbClr val="D5D5D5"/>
      </a:accent5>
      <a:accent6>
        <a:srgbClr val="D4D4D4"/>
      </a:accent6>
      <a:hlink>
        <a:srgbClr val="0000FF"/>
      </a:hlink>
      <a:folHlink>
        <a:srgbClr val="FF00FF"/>
      </a:folHlink>
    </a:clrScheme>
    <a:fontScheme name="01-hci">
      <a:majorFont>
        <a:latin typeface="Helvetica"/>
        <a:ea typeface="Helvetica"/>
        <a:cs typeface="Helvetica"/>
      </a:majorFont>
      <a:minorFont>
        <a:latin typeface="Helvetica Neue"/>
        <a:ea typeface="Helvetica Neue"/>
        <a:cs typeface="Helvetica Neue"/>
      </a:minorFont>
    </a:fontScheme>
    <a:fmtScheme name="01-hc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01-hci">
  <a:themeElements>
    <a:clrScheme name="01-hci">
      <a:dk1>
        <a:srgbClr val="000000"/>
      </a:dk1>
      <a:lt1>
        <a:srgbClr val="FFFFFF"/>
      </a:lt1>
      <a:dk2>
        <a:srgbClr val="A7A7A7"/>
      </a:dk2>
      <a:lt2>
        <a:srgbClr val="535353"/>
      </a:lt2>
      <a:accent1>
        <a:srgbClr val="B2B2B2"/>
      </a:accent1>
      <a:accent2>
        <a:srgbClr val="EAEAEA"/>
      </a:accent2>
      <a:accent3>
        <a:srgbClr val="8F8F8F"/>
      </a:accent3>
      <a:accent4>
        <a:srgbClr val="565682"/>
      </a:accent4>
      <a:accent5>
        <a:srgbClr val="D5D5D5"/>
      </a:accent5>
      <a:accent6>
        <a:srgbClr val="D4D4D4"/>
      </a:accent6>
      <a:hlink>
        <a:srgbClr val="0000FF"/>
      </a:hlink>
      <a:folHlink>
        <a:srgbClr val="FF00FF"/>
      </a:folHlink>
    </a:clrScheme>
    <a:fontScheme name="01-hci">
      <a:majorFont>
        <a:latin typeface="Helvetica"/>
        <a:ea typeface="Helvetica"/>
        <a:cs typeface="Helvetica"/>
      </a:majorFont>
      <a:minorFont>
        <a:latin typeface="Helvetica Neue"/>
        <a:ea typeface="Helvetica Neue"/>
        <a:cs typeface="Helvetica Neue"/>
      </a:minorFont>
    </a:fontScheme>
    <a:fmtScheme name="01-hc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410749"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6938</Words>
  <Application>Microsoft Macintosh PowerPoint</Application>
  <PresentationFormat>On-screen Show (4:3)</PresentationFormat>
  <Paragraphs>416</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Calibri</vt:lpstr>
      <vt:lpstr>Century Gothic</vt:lpstr>
      <vt:lpstr>Courier New</vt:lpstr>
      <vt:lpstr>Futura Bold</vt:lpstr>
      <vt:lpstr>Helvetica</vt:lpstr>
      <vt:lpstr>Helvetica Neue</vt:lpstr>
      <vt:lpstr>Times New Roman</vt:lpstr>
      <vt:lpstr>01-hci</vt:lpstr>
      <vt:lpstr>Corso intensivo di accessibilità!</vt:lpstr>
      <vt:lpstr>Argomenti</vt:lpstr>
      <vt:lpstr>Accessibilità</vt:lpstr>
      <vt:lpstr>Che cos'è l'accessibilità?</vt:lpstr>
      <vt:lpstr>Tipi di disabilità</vt:lpstr>
      <vt:lpstr>Ma l'accessibilità è molto di più!</vt:lpstr>
      <vt:lpstr>Perchè dovresti preoccupartene?</vt:lpstr>
      <vt:lpstr>Implicazioni sociali</vt:lpstr>
      <vt:lpstr>Ragioni legali</vt:lpstr>
      <vt:lpstr>Motivi economici</vt:lpstr>
      <vt:lpstr>Passare questo esame ???</vt:lpstr>
      <vt:lpstr>Le tecnologie assistive</vt:lpstr>
      <vt:lpstr>Ipotesi di I / O</vt:lpstr>
      <vt:lpstr>I / O multimodale</vt:lpstr>
      <vt:lpstr>Tecnologie assistive</vt:lpstr>
      <vt:lpstr>Tecnologie assistive: alcuni esempi</vt:lpstr>
      <vt:lpstr>Tecnologie assistive per non (e ipo) vedenti</vt:lpstr>
      <vt:lpstr>Display Braille</vt:lpstr>
      <vt:lpstr>Screen reader</vt:lpstr>
      <vt:lpstr>Screen reader principali</vt:lpstr>
      <vt:lpstr>Videoingranditori</vt:lpstr>
      <vt:lpstr>Funzionalità comuni negli ingranditori dello schermo</vt:lpstr>
      <vt:lpstr>Tecnologie assistive per le disabilità motorie</vt:lpstr>
      <vt:lpstr>Mouth stick</vt:lpstr>
      <vt:lpstr>Head wand</vt:lpstr>
      <vt:lpstr>Controllo interruttori</vt:lpstr>
      <vt:lpstr>Sip and puff switch</vt:lpstr>
      <vt:lpstr>Oversized trackball mouse</vt:lpstr>
      <vt:lpstr>Adaptive keyboard</vt:lpstr>
      <vt:lpstr>Sistemi di tracciamento oculare</vt:lpstr>
      <vt:lpstr>Sistemi di riconoscimento vocale</vt:lpstr>
      <vt:lpstr>Ma come funzionano questi sistemi?</vt:lpstr>
      <vt:lpstr>L'accessibilità nel World Wide Web</vt:lpstr>
      <vt:lpstr>Verso linee guida ufficiali</vt:lpstr>
      <vt:lpstr>WCAG 2.1</vt:lpstr>
      <vt:lpstr>WCAG 2.1 principles</vt:lpstr>
      <vt:lpstr>WCAG 2.1 principles II</vt:lpstr>
      <vt:lpstr>Esempi pratici (1/2)</vt:lpstr>
      <vt:lpstr>Esempi pratici (2/2)</vt:lpstr>
      <vt:lpstr>Un processo in più passaggi</vt:lpstr>
      <vt:lpstr>Design</vt:lpstr>
      <vt:lpstr>Sviluppo</vt:lpstr>
      <vt:lpstr>Contenuti</vt:lpstr>
      <vt:lpstr>Livelli di conformità WCAG 2.1</vt:lpstr>
      <vt:lpstr>Come testiamo la conformità?</vt:lpstr>
      <vt:lpstr>Una nota sugli strumenti di test  automatizzati dell'accessibilità</vt:lpstr>
      <vt:lpstr>Miti e leggende I</vt:lpstr>
      <vt:lpstr>Miti e leggende II</vt:lpstr>
      <vt:lpstr>WAI-ARIA</vt:lpstr>
      <vt:lpstr>Ruoli, proprietà e stati</vt:lpstr>
      <vt:lpstr>ARIA: stati vs. proprietà</vt:lpstr>
      <vt:lpstr>Regole di ARIA</vt:lpstr>
      <vt:lpstr>ATAG 2.0 I</vt:lpstr>
      <vt:lpstr>ATAG 2.0 II</vt:lpstr>
      <vt:lpstr>ATAG 2.0 principles</vt:lpstr>
      <vt:lpstr>Accessibilità nel progetto di TW</vt:lpstr>
      <vt:lpstr>Accessibilità e progetto I</vt:lpstr>
      <vt:lpstr>Accessibilità e progetto II</vt:lpstr>
      <vt:lpstr>Risorse (molto) utili</vt:lpstr>
      <vt:lpstr>Domande?</vt:lpstr>
      <vt:lpstr>Esercizi e prove</vt:lpstr>
      <vt:lpstr>Suggerimenti e trucchi</vt:lpstr>
      <vt:lpstr>Suggerimento I: mistrust the authority</vt:lpstr>
      <vt:lpstr>Suggerimento II: test con un lettore di schermo</vt:lpstr>
      <vt:lpstr>Suggerimento III: scegli uno screen reader facile da usare per i test</vt:lpstr>
      <vt:lpstr>Suggerimento III: test automatizzati</vt:lpstr>
      <vt:lpstr>Cheatsheet di design accessibile</vt:lpstr>
      <vt:lpstr>Distinguere widget e design pattern</vt:lpstr>
      <vt:lpstr>Elementi HTML</vt:lpstr>
      <vt:lpstr>E_html è un'immagine?</vt:lpstr>
      <vt:lpstr>Widget e pattern ARIA</vt:lpstr>
      <vt:lpstr>Gestione del focus</vt:lpstr>
      <vt:lpstr>Informazioni sui framework esterni</vt:lpstr>
      <vt:lpstr>A proposito di styling</vt:lpstr>
      <vt:lpstr>Test automatizzati</vt:lpstr>
      <vt:lpstr>Test manuale I</vt:lpstr>
      <vt:lpstr>Test manuale II</vt:lpstr>
      <vt:lpstr>Massime priorità</vt:lpstr>
      <vt:lpstr>Non dimenticare i contenuti</vt:lpstr>
      <vt:lpstr>Sporchiamoci le mani</vt:lpstr>
      <vt:lpstr>Un campo di un form I</vt:lpstr>
      <vt:lpstr>Un campo di un form II</vt:lpstr>
      <vt:lpstr>Domande?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intensivo di accessibilità!</dc:title>
  <cp:lastModifiedBy>Fabio Vitali</cp:lastModifiedBy>
  <cp:revision>1</cp:revision>
  <dcterms:modified xsi:type="dcterms:W3CDTF">2020-05-05T09:52:06Z</dcterms:modified>
</cp:coreProperties>
</file>